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64" r:id="rId5"/>
    <p:sldId id="269" r:id="rId6"/>
    <p:sldId id="270" r:id="rId7"/>
    <p:sldId id="266" r:id="rId8"/>
    <p:sldId id="273" r:id="rId9"/>
    <p:sldId id="271" r:id="rId10"/>
    <p:sldId id="268" r:id="rId11"/>
    <p:sldId id="275" r:id="rId12"/>
    <p:sldId id="261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70665-1831-41D5-83C6-A6C0BA115C3E}" type="datetimeFigureOut">
              <a:rPr lang="ru-RU"/>
              <a:pPr>
                <a:defRPr/>
              </a:pPr>
              <a:t>08.06.2009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E9548-693D-405E-A09E-CEFDF33BF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CCA3F-7592-4814-9355-291681EC7107}" type="datetimeFigureOut">
              <a:rPr lang="ru-RU"/>
              <a:pPr>
                <a:defRPr/>
              </a:pPr>
              <a:t>08.06.2009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01C4-188A-4CF3-B765-1B4272E46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304BF-9730-418F-BFBC-7AFB265FE051}" type="datetimeFigureOut">
              <a:rPr lang="ru-RU"/>
              <a:pPr>
                <a:defRPr/>
              </a:pPr>
              <a:t>08.06.2009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1D4-54F5-4D57-AEDB-820B6431C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C23C8-4320-420F-8514-9B3C31C07C4A}" type="datetimeFigureOut">
              <a:rPr lang="ru-RU"/>
              <a:pPr>
                <a:defRPr/>
              </a:pPr>
              <a:t>08.06.2009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BCCCC-250F-4141-8622-5EB7ADF2F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97A7E-7CD8-4865-9227-BD848B3AF52B}" type="datetimeFigureOut">
              <a:rPr lang="ru-RU"/>
              <a:pPr>
                <a:defRPr/>
              </a:pPr>
              <a:t>08.06.2009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3209D-05E7-42F2-AC5E-EEA717239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7D90-B9D5-4B72-B4C7-9CA91E09E5DB}" type="datetimeFigureOut">
              <a:rPr lang="ru-RU"/>
              <a:pPr>
                <a:defRPr/>
              </a:pPr>
              <a:t>08.06.2009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146E-EA94-4883-B38E-E144FAF68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9A17-B0CE-412D-AE3B-D3BE07460422}" type="datetimeFigureOut">
              <a:rPr lang="ru-RU"/>
              <a:pPr>
                <a:defRPr/>
              </a:pPr>
              <a:t>08.06.2009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4BE92-D935-4708-9806-E637C318F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B3EE3-9B6D-4D69-9180-FBC41E762AC8}" type="datetimeFigureOut">
              <a:rPr lang="ru-RU"/>
              <a:pPr>
                <a:defRPr/>
              </a:pPr>
              <a:t>08.06.2009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18BD0-7097-4AD7-8EE4-EDE9D2CE2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47B70-4896-47C1-8963-B84BFB054D7C}" type="datetimeFigureOut">
              <a:rPr lang="ru-RU"/>
              <a:pPr>
                <a:defRPr/>
              </a:pPr>
              <a:t>08.06.2009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D0CC-613C-4DB6-B126-D213CA4C0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5A652-B76F-4327-BC22-8C711D5D3BAE}" type="datetimeFigureOut">
              <a:rPr lang="ru-RU"/>
              <a:pPr>
                <a:defRPr/>
              </a:pPr>
              <a:t>08.06.2009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BD4B-AF6A-44C1-A537-D28C458A5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461D7-969E-4D97-B067-FFD728ED11FC}" type="datetimeFigureOut">
              <a:rPr lang="ru-RU"/>
              <a:pPr>
                <a:defRPr/>
              </a:pPr>
              <a:t>08.06.2009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39A9-2D66-44F6-AEEA-254CACC26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FD308D-7E89-4337-BFB9-D217E4F86994}" type="datetimeFigureOut">
              <a:rPr lang="ru-RU"/>
              <a:pPr>
                <a:defRPr/>
              </a:pPr>
              <a:t>08.06.2009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E80B22-C9B9-4CF7-81B1-7DE10217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aspkz.freenet.kz/images/patrbig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http://www.aspkz.freenet.kz/images/patrsm1.gif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ezero.ru/" TargetMode="External"/><Relationship Id="rId2" Type="http://schemas.openxmlformats.org/officeDocument/2006/relationships/hyperlink" Target="http://welcome-kareli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icrk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crk.ru/resources/11052-original.jpe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85750" y="404813"/>
            <a:ext cx="8172450" cy="244792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 Rounded MT Bold" pitchFamily="34" charset="0"/>
              </a:rPr>
              <a:t>«Кижи- мастерская детства-2009»</a:t>
            </a:r>
            <a:br>
              <a:rPr lang="ru-RU" sz="2400" smtClean="0">
                <a:latin typeface="Arial Rounded MT Bold" pitchFamily="34" charset="0"/>
              </a:rPr>
            </a:br>
            <a:r>
              <a:rPr lang="en-US" sz="2400" smtClean="0">
                <a:latin typeface="Arial Rounded MT Bold" pitchFamily="34" charset="0"/>
              </a:rPr>
              <a:t>XVI</a:t>
            </a:r>
            <a:r>
              <a:rPr lang="ru-RU" sz="2400" smtClean="0">
                <a:latin typeface="Arial Rounded MT Bold" pitchFamily="34" charset="0"/>
              </a:rPr>
              <a:t> Республиканский детский музейный праздник «Остров Кижи-планета наследия»</a:t>
            </a:r>
            <a:r>
              <a:rPr lang="ru-RU" sz="2400" smtClean="0">
                <a:latin typeface="Arial" charset="0"/>
              </a:rPr>
              <a:t/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/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 Rounded MT Bold" pitchFamily="34" charset="0"/>
              </a:rPr>
              <a:t>Конкурс </a:t>
            </a:r>
            <a:br>
              <a:rPr lang="ru-RU" sz="2400" smtClean="0">
                <a:latin typeface="Arial Rounded MT Bold" pitchFamily="34" charset="0"/>
              </a:rPr>
            </a:br>
            <a:r>
              <a:rPr lang="ru-RU" sz="2400" smtClean="0">
                <a:latin typeface="Arial Rounded MT Bold" pitchFamily="34" charset="0"/>
              </a:rPr>
              <a:t>«Наследие в развитии   территории»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8500"/>
            <a:ext cx="6400800" cy="1130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i="1" smtClean="0">
                <a:solidFill>
                  <a:schemeClr val="tx1"/>
                </a:solidFill>
                <a:latin typeface="Arial Rounded MT Bold" pitchFamily="34" charset="0"/>
              </a:rPr>
              <a:t>Семь чудес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smtClean="0">
                <a:solidFill>
                  <a:schemeClr val="tx1"/>
                </a:solidFill>
                <a:latin typeface="Arial Rounded MT Bold" pitchFamily="34" charset="0"/>
              </a:rPr>
              <a:t>Беломорского района</a:t>
            </a:r>
          </a:p>
        </p:txBody>
      </p:sp>
      <p:pic>
        <p:nvPicPr>
          <p:cNvPr id="2052" name="Рисунок 3" descr="[Эмблема всемирного наследия]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286125" y="3071813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4" descr="[Патримонито]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643438" y="3141663"/>
            <a:ext cx="9001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6858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Беломорский «Кивач»</a:t>
            </a:r>
            <a:br>
              <a:rPr lang="ru-RU" dirty="0" smtClean="0"/>
            </a:br>
            <a:r>
              <a:rPr lang="ru-RU" dirty="0" smtClean="0"/>
              <a:t> Водопад на реке </a:t>
            </a:r>
            <a:r>
              <a:rPr lang="ru-RU" dirty="0" err="1" smtClean="0"/>
              <a:t>Олонга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6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7 августа 2007 г.обнаружен каскад водопадов в Беломорском районе. Высота срезов более 32 метров. Состоит из 4 больших ступеней... Очень красиво... </a:t>
            </a:r>
          </a:p>
        </p:txBody>
      </p:sp>
      <p:pic>
        <p:nvPicPr>
          <p:cNvPr id="4" name="Рисунок 3" descr="i1030-00012[2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3438" y="1643050"/>
            <a:ext cx="373210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водопад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1643050"/>
            <a:ext cx="373211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Выводы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>
                <a:latin typeface="Arial Rounded MT Bold" pitchFamily="34" charset="0"/>
              </a:rPr>
              <a:t>Беломорский район богат уникальными историко-культурными  и природными объектами</a:t>
            </a:r>
          </a:p>
          <a:p>
            <a:r>
              <a:rPr lang="ru-RU" sz="2800" smtClean="0">
                <a:latin typeface="Arial Rounded MT Bold" pitchFamily="34" charset="0"/>
              </a:rPr>
              <a:t>В  работе исследованы историко-культурные объекты</a:t>
            </a:r>
          </a:p>
          <a:p>
            <a:r>
              <a:rPr lang="ru-RU" sz="2800" smtClean="0">
                <a:latin typeface="Arial Rounded MT Bold" pitchFamily="34" charset="0"/>
              </a:rPr>
              <a:t>Составлен список достопримечательностей Беломорского района </a:t>
            </a:r>
          </a:p>
          <a:p>
            <a:endParaRPr lang="ru-RU" sz="2800" smtClean="0">
              <a:latin typeface="Arial Rounded MT Bold" pitchFamily="34" charset="0"/>
            </a:endParaRPr>
          </a:p>
          <a:p>
            <a:endParaRPr lang="ru-RU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Использованные ресурсы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 Rounded MT Bold" pitchFamily="34" charset="0"/>
                <a:hlinkClick r:id="rId2"/>
              </a:rPr>
              <a:t>http://welcome-karelia.ru</a:t>
            </a:r>
            <a:endParaRPr lang="ru-RU" sz="2800" smtClean="0">
              <a:latin typeface="Arial Rounded MT Bold" pitchFamily="34" charset="0"/>
            </a:endParaRPr>
          </a:p>
          <a:p>
            <a:pPr eaLnBrk="1" hangingPunct="1"/>
            <a:r>
              <a:rPr lang="en-US" sz="2800" smtClean="0">
                <a:latin typeface="Arial Rounded MT Bold" pitchFamily="34" charset="0"/>
                <a:hlinkClick r:id="rId3"/>
              </a:rPr>
              <a:t>www.shuezero.ru</a:t>
            </a:r>
            <a:r>
              <a:rPr lang="en-US" sz="2800" smtClean="0">
                <a:latin typeface="Arial Rounded MT Bold" pitchFamily="34" charset="0"/>
              </a:rPr>
              <a:t> </a:t>
            </a:r>
            <a:endParaRPr lang="ru-RU" sz="2800" smtClean="0">
              <a:latin typeface="Arial Rounded MT Bold" pitchFamily="34" charset="0"/>
            </a:endParaRPr>
          </a:p>
          <a:p>
            <a:pPr eaLnBrk="1" hangingPunct="1"/>
            <a:r>
              <a:rPr lang="en-US" sz="2800" smtClean="0">
                <a:latin typeface="Arial Rounded MT Bold" pitchFamily="34" charset="0"/>
                <a:hlinkClick r:id="rId4"/>
              </a:rPr>
              <a:t>www.ticrk.ru</a:t>
            </a:r>
            <a:endParaRPr lang="ru-RU" sz="2800" smtClean="0">
              <a:latin typeface="Arial Rounded MT Bold" pitchFamily="34" charset="0"/>
            </a:endParaRPr>
          </a:p>
          <a:p>
            <a:pPr eaLnBrk="1" hangingPunct="1"/>
            <a:r>
              <a:rPr lang="ru-RU" sz="2800" smtClean="0">
                <a:latin typeface="Arial Rounded MT Bold" pitchFamily="34" charset="0"/>
              </a:rPr>
              <a:t>Е.Кононова «На границе земли русской»,газета «Беломорская трибуна»,от 25 июля 2002 г.</a:t>
            </a:r>
          </a:p>
          <a:p>
            <a:pPr eaLnBrk="1" hangingPunct="1"/>
            <a:r>
              <a:rPr lang="ru-RU" sz="2800" smtClean="0">
                <a:latin typeface="Arial Rounded MT Bold" pitchFamily="34" charset="0"/>
              </a:rPr>
              <a:t>Д.Ваганов «Путеводный остров», газета «Курьер Карелии», от 23 марта  2006 г.</a:t>
            </a:r>
          </a:p>
          <a:p>
            <a:pPr eaLnBrk="1" hangingPunct="1"/>
            <a:endParaRPr lang="en-US" smtClean="0">
              <a:latin typeface="Arial Rounded MT Bold" pitchFamily="34" charset="0"/>
            </a:endParaRPr>
          </a:p>
          <a:p>
            <a:pPr eaLnBrk="1" hangingPunct="1"/>
            <a:endParaRPr lang="en-US" smtClean="0">
              <a:latin typeface="Arial Rounded MT Bold" pitchFamily="34" charset="0"/>
            </a:endParaRPr>
          </a:p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113587" cy="1143000"/>
          </a:xfrm>
        </p:spPr>
        <p:txBody>
          <a:bodyPr/>
          <a:lstStyle/>
          <a:p>
            <a:pPr eaLnBrk="1" hangingPunct="1"/>
            <a:r>
              <a:rPr lang="ru-RU" smtClean="0"/>
              <a:t>Спасибо за внимание!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3429000" y="1341438"/>
            <a:ext cx="5429250" cy="4784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 Rounded MT Bold" pitchFamily="34" charset="0"/>
              </a:rPr>
              <a:t>Презентацию подготовили: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 Rounded MT Bold" pitchFamily="34" charset="0"/>
              </a:rPr>
              <a:t>Власов Владимир,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 Rounded MT Bold" pitchFamily="34" charset="0"/>
              </a:rPr>
              <a:t>учащийся 5 класса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 Rounded MT Bold" pitchFamily="34" charset="0"/>
              </a:rPr>
              <a:t>МОУ «Пушнинская СОШ»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 Rounded MT Bold" pitchFamily="34" charset="0"/>
              </a:rPr>
              <a:t>Руководитель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 Rounded MT Bold" pitchFamily="34" charset="0"/>
              </a:rPr>
              <a:t>Воробьева С.В., учитель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 Rounded MT Bold" pitchFamily="34" charset="0"/>
              </a:rPr>
              <a:t>МОУ «Пушнинская СОШ»</a:t>
            </a:r>
            <a:endParaRPr lang="ru-RU" sz="2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       Республика Карелия,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        Беломорский район,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                 п.Пушной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800" smtClean="0">
              <a:latin typeface="Arial Rounded MT Bold" pitchFamily="34" charset="0"/>
            </a:endParaRPr>
          </a:p>
        </p:txBody>
      </p:sp>
      <p:pic>
        <p:nvPicPr>
          <p:cNvPr id="8" name="Рисунок 7" descr="Копия 0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3" y="3929063"/>
            <a:ext cx="1857375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017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3" y="1214438"/>
            <a:ext cx="1638300" cy="2446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Цель работы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2800" smtClean="0"/>
          </a:p>
          <a:p>
            <a:pPr>
              <a:buFont typeface="Wingdings" pitchFamily="2" charset="2"/>
              <a:buChar char="v"/>
            </a:pPr>
            <a:r>
              <a:rPr lang="ru-RU" sz="2800" smtClean="0"/>
              <a:t> </a:t>
            </a:r>
            <a:r>
              <a:rPr lang="ru-RU" sz="2800" smtClean="0">
                <a:latin typeface="Arial Rounded MT Bold" pitchFamily="34" charset="0"/>
              </a:rPr>
              <a:t>Изучить историко-культурные и природные объекты малой родины и составить список достопримечательностей Беломорского района</a:t>
            </a:r>
          </a:p>
        </p:txBody>
      </p:sp>
      <p:pic>
        <p:nvPicPr>
          <p:cNvPr id="4" name="Рисунок 3" descr="http://belomorsk.karelia.info/userimages/4486_1421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86190"/>
            <a:ext cx="1976440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Беломорск, река Выг">
            <a:hlinkClick r:id="rId3" tgtFrame="_blank" tooltip="&quot;Беломорск, река Выг&quot;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4786322"/>
            <a:ext cx="215265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004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86116" y="4286256"/>
            <a:ext cx="2206612" cy="1654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Arial Rounded MT Bold" pitchFamily="34" charset="0"/>
              </a:rPr>
              <a:t>Список достопримечательностей Беломорского района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800" smtClean="0">
                <a:latin typeface="Arial Rounded MT Bold" pitchFamily="34" charset="0"/>
              </a:rPr>
              <a:t>Беломорские петроглифы, III – II тыс. до н.э.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800" smtClean="0">
                <a:latin typeface="Arial Rounded MT Bold" pitchFamily="34" charset="0"/>
              </a:rPr>
              <a:t>Церковь Николая Чудотворца на о.Троицком на озере Муезеро,1602 г.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800" smtClean="0">
                <a:latin typeface="Arial Rounded MT Bold" pitchFamily="34" charset="0"/>
              </a:rPr>
              <a:t>Церковь Петра и Павла в с. Вирма, 1625 г.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800" smtClean="0">
                <a:latin typeface="Arial Rounded MT Bold" pitchFamily="34" charset="0"/>
              </a:rPr>
              <a:t>Часовня Спаса Нерукотворного на о.Троицком на озере Муезеро,1672 г.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800" smtClean="0">
                <a:latin typeface="Arial Rounded MT Bold" pitchFamily="34" charset="0"/>
              </a:rPr>
              <a:t>Амбар семьи Григорьевых  в д.Шуезеро,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 Rounded MT Bold" pitchFamily="34" charset="0"/>
              </a:rPr>
              <a:t>     ХIХ 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800" smtClean="0">
                <a:latin typeface="Arial Rounded MT Bold" pitchFamily="34" charset="0"/>
              </a:rPr>
              <a:t>Часовня Ильи Пророка в д.Шуезеро, 2007 г.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800" smtClean="0">
                <a:latin typeface="Arial Rounded MT Bold" pitchFamily="34" charset="0"/>
              </a:rPr>
              <a:t>Водопад на реке Олонга,2007 г.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843213" y="260350"/>
            <a:ext cx="3657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Arial Rounded MT Bold" pitchFamily="34" charset="0"/>
              </a:rPr>
              <a:t>Беломорские </a:t>
            </a:r>
            <a:r>
              <a:rPr lang="ru-RU" sz="3600" smtClean="0">
                <a:latin typeface="Arial" charset="0"/>
              </a:rPr>
              <a:t/>
            </a:r>
            <a:br>
              <a:rPr lang="ru-RU" sz="3600" smtClean="0">
                <a:latin typeface="Arial" charset="0"/>
              </a:rPr>
            </a:br>
            <a:r>
              <a:rPr lang="ru-RU" sz="3600" smtClean="0">
                <a:latin typeface="Arial Rounded MT Bold" pitchFamily="34" charset="0"/>
              </a:rPr>
              <a:t>петроглифы</a:t>
            </a:r>
          </a:p>
        </p:txBody>
      </p:sp>
      <p:pic>
        <p:nvPicPr>
          <p:cNvPr id="4" name="Содержимое 3" descr="301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2976714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331913" y="2133600"/>
            <a:ext cx="50576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Arial Rounded MT Bold" pitchFamily="34" charset="0"/>
            </a:endParaRPr>
          </a:p>
        </p:txBody>
      </p:sp>
      <p:pic>
        <p:nvPicPr>
          <p:cNvPr id="7" name="Рисунок 6" descr="116-s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786322"/>
            <a:ext cx="2571160" cy="1655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103[1]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15074" y="4429132"/>
            <a:ext cx="2500298" cy="187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3" descr="петроглифы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61842" y="124832"/>
            <a:ext cx="2788759" cy="2089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9" name="Picture 9" descr="Залавруга 03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4357694"/>
            <a:ext cx="2432052" cy="1824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785813" y="2500313"/>
            <a:ext cx="735806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Arial Rounded MT Bold" pitchFamily="34" charset="0"/>
              </a:rPr>
              <a:t>Петроглифы  Беломорья создавались приблизительно  от начала IV до начала III тыс. до н.э., а их творцами были предки современных прибалтийско-финских народов. </a:t>
            </a:r>
          </a:p>
          <a:p>
            <a:pPr algn="ctr"/>
            <a:r>
              <a:rPr lang="ru-RU">
                <a:latin typeface="Arial Rounded MT Bold" pitchFamily="34" charset="0"/>
              </a:rPr>
              <a:t>Наскальные святилища находятся на севере, в Беломорском районе, в низовьях реки Выг, в 8 км выше ее впадения в</a:t>
            </a:r>
          </a:p>
          <a:p>
            <a:pPr algn="ctr"/>
            <a:r>
              <a:rPr lang="ru-RU">
                <a:latin typeface="Arial Rounded MT Bold" pitchFamily="34" charset="0"/>
              </a:rPr>
              <a:t> Сорокскую губу Белого моря.</a:t>
            </a:r>
          </a:p>
          <a:p>
            <a:endParaRPr lang="ru-RU"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Arial Rounded MT Bold" pitchFamily="34" charset="0"/>
              </a:rPr>
              <a:t>Церковь Николая Чудотворца (1602)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16386" name="Picture 5" descr="img02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03575" y="3573463"/>
            <a:ext cx="2935288" cy="2106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7" name="Picture 6" descr="img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836613"/>
            <a:ext cx="2579687" cy="3687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375" y="1341438"/>
            <a:ext cx="2205038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857232"/>
            <a:ext cx="2778125" cy="338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0" name="Picture 9" descr="img0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4437063"/>
            <a:ext cx="1441450" cy="216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1" name="Picture 10" descr="img0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4581525"/>
            <a:ext cx="2678112" cy="1763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214313" y="6237288"/>
            <a:ext cx="2143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Гробница, в которой хранятся</a:t>
            </a:r>
          </a:p>
          <a:p>
            <a:pPr algn="ctr"/>
            <a:r>
              <a:rPr lang="ru-RU" sz="1200" b="1"/>
              <a:t>мощи святого Кассиана</a:t>
            </a:r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6064250" y="6308725"/>
            <a:ext cx="27559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  <a:r>
              <a:rPr lang="ru-RU" sz="1200" b="1"/>
              <a:t>Плита, на которой по преданию приплыл Святой Кассиан</a:t>
            </a:r>
          </a:p>
          <a:p>
            <a:endParaRPr lang="ru-RU" sz="1200" b="1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Часовня Спаса Нерукотворного (1672)</a:t>
            </a:r>
            <a:br>
              <a:rPr lang="ru-RU" sz="4000" dirty="0" smtClean="0"/>
            </a:br>
            <a:r>
              <a:rPr lang="ru-RU" sz="4000" dirty="0" smtClean="0"/>
              <a:t> на о.Троицком на озере </a:t>
            </a:r>
            <a:r>
              <a:rPr lang="ru-RU" sz="4000" dirty="0" err="1" smtClean="0"/>
              <a:t>Муезеро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3" descr="img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3214710" cy="4607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786313" y="24288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4286250" y="3071813"/>
            <a:ext cx="45005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Arial Rounded MT Bold" pitchFamily="34" charset="0"/>
              </a:rPr>
              <a:t>В  часовне можно увидеть трёхметровый </a:t>
            </a:r>
          </a:p>
          <a:p>
            <a:pPr algn="ctr"/>
            <a:r>
              <a:rPr lang="ru-RU">
                <a:latin typeface="Arial Rounded MT Bold" pitchFamily="34" charset="0"/>
              </a:rPr>
              <a:t>деревянный крест. </a:t>
            </a:r>
          </a:p>
          <a:p>
            <a:pPr algn="ctr"/>
            <a:r>
              <a:rPr lang="ru-RU">
                <a:latin typeface="Arial Rounded MT Bold" pitchFamily="34" charset="0"/>
              </a:rPr>
              <a:t>Он изготовлен старцем Алексеем в 1672 году, что подтверждается надписью на нем.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Церковь Петра и Павла в </a:t>
            </a:r>
            <a:br>
              <a:rPr lang="ru-RU" smtClean="0"/>
            </a:br>
            <a:r>
              <a:rPr lang="ru-RU" smtClean="0"/>
              <a:t>с. Вирма (1625 г.) </a:t>
            </a:r>
          </a:p>
        </p:txBody>
      </p:sp>
      <p:pic>
        <p:nvPicPr>
          <p:cNvPr id="18434" name="Содержимое 3" descr="4486_14213[1]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714488"/>
            <a:ext cx="3074988" cy="4087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5500688" y="20002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4000500" y="2571750"/>
            <a:ext cx="4286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Arial Rounded MT Bold" pitchFamily="34" charset="0"/>
                <a:cs typeface="Times New Roman" pitchFamily="18" charset="0"/>
              </a:rPr>
              <a:t>В делах Сумского прихода за 1825 г. </a:t>
            </a:r>
          </a:p>
          <a:p>
            <a:pPr algn="ctr"/>
            <a:r>
              <a:rPr lang="ru-RU">
                <a:latin typeface="Arial Rounded MT Bold" pitchFamily="34" charset="0"/>
                <a:cs typeface="Times New Roman" pitchFamily="18" charset="0"/>
              </a:rPr>
              <a:t>указано, что церковь в с. Вирма </a:t>
            </a:r>
          </a:p>
          <a:p>
            <a:pPr algn="ctr"/>
            <a:r>
              <a:rPr lang="ru-RU" i="1">
                <a:latin typeface="Arial Rounded MT Bold" pitchFamily="34" charset="0"/>
                <a:cs typeface="Times New Roman" pitchFamily="18" charset="0"/>
              </a:rPr>
              <a:t>«во имя Петра и Павла построена около </a:t>
            </a:r>
          </a:p>
          <a:p>
            <a:pPr algn="ctr"/>
            <a:r>
              <a:rPr lang="ru-RU" i="1">
                <a:latin typeface="Arial Rounded MT Bold" pitchFamily="34" charset="0"/>
                <a:cs typeface="Times New Roman" pitchFamily="18" charset="0"/>
              </a:rPr>
              <a:t>1625 г. при игумене Варфоломее честные </a:t>
            </a:r>
          </a:p>
          <a:p>
            <a:pPr algn="ctr"/>
            <a:r>
              <a:rPr lang="ru-RU" i="1">
                <a:latin typeface="Arial Rounded MT Bold" pitchFamily="34" charset="0"/>
                <a:cs typeface="Times New Roman" pitchFamily="18" charset="0"/>
              </a:rPr>
              <a:t>обители Соловецкие…»</a:t>
            </a:r>
            <a:r>
              <a:rPr lang="ru-RU">
                <a:latin typeface="Arial Rounded MT Bold" pitchFamily="34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Амбар семьи Григорьевых  </a:t>
            </a:r>
            <a:br>
              <a:rPr lang="ru-RU" sz="4000" smtClean="0"/>
            </a:br>
            <a:r>
              <a:rPr lang="ru-RU" sz="4000" smtClean="0"/>
              <a:t>в д. Шуезеро (ХIХ в.)</a:t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4" name="Содержимое 3" descr="Шуезеро  03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857620" y="1928802"/>
            <a:ext cx="5010168" cy="3757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71500" y="3000375"/>
            <a:ext cx="32146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 Rounded MT Bold" pitchFamily="34" charset="0"/>
              </a:rPr>
              <a:t>Амбар   в д. Шуезеро  был построен в ХIХ в. для </a:t>
            </a:r>
          </a:p>
          <a:p>
            <a:r>
              <a:rPr lang="ru-RU">
                <a:latin typeface="Arial Rounded MT Bold" pitchFamily="34" charset="0"/>
              </a:rPr>
              <a:t>хранения зерновых культур</a:t>
            </a:r>
            <a:r>
              <a:rPr lang="ru-RU"/>
              <a:t> </a:t>
            </a:r>
          </a:p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274638"/>
            <a:ext cx="85725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Часовня Ильи Пророка в д. </a:t>
            </a:r>
            <a:r>
              <a:rPr lang="ru-RU" dirty="0" err="1" smtClean="0"/>
              <a:t>Шуезеро</a:t>
            </a:r>
            <a:endParaRPr lang="ru-RU" dirty="0"/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3714750" y="1785938"/>
            <a:ext cx="47863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851275" y="2463800"/>
            <a:ext cx="48974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eaLnBrk="0" hangingPunct="0"/>
            <a:r>
              <a:rPr lang="ru-RU">
                <a:latin typeface="Arial Rounded MT Bold" pitchFamily="34" charset="0"/>
                <a:cs typeface="Times New Roman" pitchFamily="18" charset="0"/>
              </a:rPr>
              <a:t>Дата основания храма пророка Ильи неизвестна, но ряд документов позволяет датировать его постройку 1526-1542 г.г. </a:t>
            </a:r>
            <a:endParaRPr lang="ru-RU" baseline="30000">
              <a:latin typeface="Arial Rounded MT Bold" pitchFamily="34" charset="0"/>
              <a:cs typeface="Times New Roman" pitchFamily="18" charset="0"/>
            </a:endParaRPr>
          </a:p>
          <a:p>
            <a:pPr indent="228600" eaLnBrk="0" hangingPunct="0"/>
            <a:r>
              <a:rPr lang="ru-RU">
                <a:latin typeface="Arial Rounded MT Bold" pitchFamily="34" charset="0"/>
                <a:cs typeface="Times New Roman" pitchFamily="18" charset="0"/>
              </a:rPr>
              <a:t> В советский период она была разрушена.</a:t>
            </a:r>
          </a:p>
          <a:p>
            <a:pPr indent="228600" eaLnBrk="0" hangingPunct="0"/>
            <a:r>
              <a:rPr lang="ru-RU">
                <a:latin typeface="Arial Rounded MT Bold" pitchFamily="34" charset="0"/>
                <a:cs typeface="Times New Roman" pitchFamily="18" charset="0"/>
              </a:rPr>
              <a:t> В 2007 году  в д. Шуезеро построена часовня Ильи Пророка.</a:t>
            </a:r>
            <a:endParaRPr lang="ru-RU">
              <a:latin typeface="Arial Rounded MT Bold" pitchFamily="34" charset="0"/>
            </a:endParaRPr>
          </a:p>
        </p:txBody>
      </p:sp>
      <p:pic>
        <p:nvPicPr>
          <p:cNvPr id="6" name="Рисунок 5" descr="БЕЛОМОРСК 0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1571612"/>
            <a:ext cx="2861893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347</Words>
  <Application>Microsoft Office PowerPoint</Application>
  <PresentationFormat>Экран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Arial Rounded MT Bold</vt:lpstr>
      <vt:lpstr>Wingdings</vt:lpstr>
      <vt:lpstr>Times New Roman</vt:lpstr>
      <vt:lpstr>Тема Office</vt:lpstr>
      <vt:lpstr>«Кижи- мастерская детства-2009» XVI Республиканский детский музейный праздник «Остров Кижи-планета наследия»  Конкурс  «Наследие в развитии   территории»</vt:lpstr>
      <vt:lpstr>Цель работы</vt:lpstr>
      <vt:lpstr>Список достопримечательностей Беломорского района</vt:lpstr>
      <vt:lpstr>Беломорские  петроглифы</vt:lpstr>
      <vt:lpstr>Церковь Николая Чудотворца (1602)  </vt:lpstr>
      <vt:lpstr>Часовня Спаса Нерукотворного (1672)  на о.Троицком на озере Муезеро </vt:lpstr>
      <vt:lpstr>Церковь Петра и Павла в  с. Вирма (1625 г.) </vt:lpstr>
      <vt:lpstr>Амбар семьи Григорьевых   в д. Шуезеро (ХIХ в.) </vt:lpstr>
      <vt:lpstr>   Часовня Ильи Пророка в д. Шуезеро</vt:lpstr>
      <vt:lpstr>Беломорский «Кивач»  Водопад на реке Олонга</vt:lpstr>
      <vt:lpstr>Выводы</vt:lpstr>
      <vt:lpstr>Использованные ресурсы</vt:lpstr>
      <vt:lpstr>Спасибо за внимание!</vt:lpstr>
    </vt:vector>
  </TitlesOfParts>
  <Company>МОУ "Пушнинская СОШ"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«наследие в развитии территории»</dc:title>
  <dc:creator>Танцева Т.И.</dc:creator>
  <cp:lastModifiedBy>Учитель</cp:lastModifiedBy>
  <cp:revision>87</cp:revision>
  <dcterms:created xsi:type="dcterms:W3CDTF">2009-03-17T13:24:20Z</dcterms:created>
  <dcterms:modified xsi:type="dcterms:W3CDTF">2009-06-08T08:56:23Z</dcterms:modified>
</cp:coreProperties>
</file>