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7" r:id="rId9"/>
    <p:sldId id="268" r:id="rId10"/>
    <p:sldId id="269" r:id="rId11"/>
    <p:sldId id="270" r:id="rId12"/>
    <p:sldId id="275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17980C-54A3-40D0-AC40-41BD76DC248D}" type="doc">
      <dgm:prSet loTypeId="urn:microsoft.com/office/officeart/2005/8/layout/vList3" loCatId="list" qsTypeId="urn:microsoft.com/office/officeart/2005/8/quickstyle/simple1" qsCatId="simple" csTypeId="urn:microsoft.com/office/officeart/2005/8/colors/accent6_1" csCatId="accent6" phldr="1"/>
      <dgm:spPr/>
    </dgm:pt>
    <dgm:pt modelId="{15569049-DB3D-47F8-AB38-C5B829482385}">
      <dgm:prSet phldrT="[Текст]"/>
      <dgm:spPr/>
      <dgm:t>
        <a:bodyPr/>
        <a:lstStyle/>
        <a:p>
          <a:r>
            <a:rPr lang="ru-RU" b="1" dirty="0" smtClean="0"/>
            <a:t>Обеспечение </a:t>
          </a:r>
        </a:p>
        <a:p>
          <a:r>
            <a:rPr lang="ru-RU" b="1" dirty="0" smtClean="0"/>
            <a:t>качества образования</a:t>
          </a:r>
          <a:endParaRPr lang="ru-RU" b="1" dirty="0"/>
        </a:p>
      </dgm:t>
    </dgm:pt>
    <dgm:pt modelId="{BB1FA7D5-8945-41A6-870D-F00B4ED431A6}" type="parTrans" cxnId="{ECB4A3E7-B90A-4EA5-B8E3-6AA8F78A62DE}">
      <dgm:prSet/>
      <dgm:spPr/>
      <dgm:t>
        <a:bodyPr/>
        <a:lstStyle/>
        <a:p>
          <a:endParaRPr lang="ru-RU"/>
        </a:p>
      </dgm:t>
    </dgm:pt>
    <dgm:pt modelId="{0DF2640C-2A18-4A8A-A7BB-E42DD807D879}" type="sibTrans" cxnId="{ECB4A3E7-B90A-4EA5-B8E3-6AA8F78A62DE}">
      <dgm:prSet/>
      <dgm:spPr/>
      <dgm:t>
        <a:bodyPr/>
        <a:lstStyle/>
        <a:p>
          <a:endParaRPr lang="ru-RU"/>
        </a:p>
      </dgm:t>
    </dgm:pt>
    <dgm:pt modelId="{2EAF1B12-F723-4B84-95F7-550BBB35DAF5}">
      <dgm:prSet phldrT="[Текст]"/>
      <dgm:spPr/>
      <dgm:t>
        <a:bodyPr/>
        <a:lstStyle/>
        <a:p>
          <a:r>
            <a:rPr lang="ru-RU" b="1" dirty="0" smtClean="0"/>
            <a:t>Обучение  работе </a:t>
          </a:r>
        </a:p>
        <a:p>
          <a:r>
            <a:rPr lang="ru-RU" b="1" dirty="0" smtClean="0"/>
            <a:t>в парах сменного состава </a:t>
          </a:r>
        </a:p>
        <a:p>
          <a:r>
            <a:rPr lang="ru-RU" b="1" dirty="0" smtClean="0"/>
            <a:t>(«Каждый учится и каждый учит»)</a:t>
          </a:r>
          <a:endParaRPr lang="ru-RU" b="1" dirty="0"/>
        </a:p>
      </dgm:t>
    </dgm:pt>
    <dgm:pt modelId="{9A80D13E-EE04-4CB8-90AB-2E14B35F58DD}" type="parTrans" cxnId="{B3FA3479-7A9A-4807-8534-DB4F6405330E}">
      <dgm:prSet/>
      <dgm:spPr/>
      <dgm:t>
        <a:bodyPr/>
        <a:lstStyle/>
        <a:p>
          <a:endParaRPr lang="ru-RU"/>
        </a:p>
      </dgm:t>
    </dgm:pt>
    <dgm:pt modelId="{BACA4139-A9C4-4341-B054-6C0065B6AB8E}" type="sibTrans" cxnId="{B3FA3479-7A9A-4807-8534-DB4F6405330E}">
      <dgm:prSet/>
      <dgm:spPr/>
      <dgm:t>
        <a:bodyPr/>
        <a:lstStyle/>
        <a:p>
          <a:endParaRPr lang="ru-RU"/>
        </a:p>
      </dgm:t>
    </dgm:pt>
    <dgm:pt modelId="{D8D807EC-7F1F-44B7-9AB6-0B12A31BFCC7}">
      <dgm:prSet phldrT="[Текст]"/>
      <dgm:spPr/>
      <dgm:t>
        <a:bodyPr/>
        <a:lstStyle/>
        <a:p>
          <a:r>
            <a:rPr lang="ru-RU" b="1" dirty="0" smtClean="0"/>
            <a:t>Реализация принципов </a:t>
          </a:r>
          <a:r>
            <a:rPr lang="ru-RU" b="1" dirty="0" err="1" smtClean="0"/>
            <a:t>компетентностно-деятельностного</a:t>
          </a:r>
          <a:r>
            <a:rPr lang="ru-RU" b="1" dirty="0" smtClean="0"/>
            <a:t> подхода</a:t>
          </a:r>
          <a:endParaRPr lang="ru-RU" b="1" dirty="0"/>
        </a:p>
      </dgm:t>
    </dgm:pt>
    <dgm:pt modelId="{0116514A-7B04-4237-8C26-0003BBFB9558}" type="parTrans" cxnId="{0345515E-F925-42B4-964D-7E408CA772AE}">
      <dgm:prSet/>
      <dgm:spPr/>
      <dgm:t>
        <a:bodyPr/>
        <a:lstStyle/>
        <a:p>
          <a:endParaRPr lang="ru-RU"/>
        </a:p>
      </dgm:t>
    </dgm:pt>
    <dgm:pt modelId="{457F9B97-BA72-41A5-983D-FBBB08C4EA9B}" type="sibTrans" cxnId="{0345515E-F925-42B4-964D-7E408CA772AE}">
      <dgm:prSet/>
      <dgm:spPr/>
      <dgm:t>
        <a:bodyPr/>
        <a:lstStyle/>
        <a:p>
          <a:endParaRPr lang="ru-RU"/>
        </a:p>
      </dgm:t>
    </dgm:pt>
    <dgm:pt modelId="{CA01F93C-B0E5-49B0-9841-D9C658628F1D}" type="pres">
      <dgm:prSet presAssocID="{3017980C-54A3-40D0-AC40-41BD76DC248D}" presName="linearFlow" presStyleCnt="0">
        <dgm:presLayoutVars>
          <dgm:dir/>
          <dgm:resizeHandles val="exact"/>
        </dgm:presLayoutVars>
      </dgm:prSet>
      <dgm:spPr/>
    </dgm:pt>
    <dgm:pt modelId="{03D85BF7-F9DE-4DFA-81F4-C8A6BA75DCB8}" type="pres">
      <dgm:prSet presAssocID="{15569049-DB3D-47F8-AB38-C5B829482385}" presName="composite" presStyleCnt="0"/>
      <dgm:spPr/>
    </dgm:pt>
    <dgm:pt modelId="{27BBB025-2BE8-4304-AAA9-85490172E472}" type="pres">
      <dgm:prSet presAssocID="{15569049-DB3D-47F8-AB38-C5B829482385}" presName="imgShp" presStyleLbl="fgImgPlace1" presStyleIdx="0" presStyleCnt="3" custScaleX="1339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F0A7B19-CC3F-456D-8DC0-4A38FFAE3ACE}" type="pres">
      <dgm:prSet presAssocID="{15569049-DB3D-47F8-AB38-C5B82948238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DBB2B-AA9F-4CEE-85A8-CE24553411D4}" type="pres">
      <dgm:prSet presAssocID="{0DF2640C-2A18-4A8A-A7BB-E42DD807D879}" presName="spacing" presStyleCnt="0"/>
      <dgm:spPr/>
    </dgm:pt>
    <dgm:pt modelId="{B6CF3283-2A70-4A8E-8707-9C2C81CD80D0}" type="pres">
      <dgm:prSet presAssocID="{2EAF1B12-F723-4B84-95F7-550BBB35DAF5}" presName="composite" presStyleCnt="0"/>
      <dgm:spPr/>
    </dgm:pt>
    <dgm:pt modelId="{68668B0C-207A-410A-9C6E-7484589CE918}" type="pres">
      <dgm:prSet presAssocID="{2EAF1B12-F723-4B84-95F7-550BBB35DAF5}" presName="imgShp" presStyleLbl="fgImgPlace1" presStyleIdx="1" presStyleCnt="3" custScaleX="140318" custScaleY="9247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6CEAB62-089F-43CE-AFE4-FE6B05F80372}" type="pres">
      <dgm:prSet presAssocID="{2EAF1B12-F723-4B84-95F7-550BBB35DAF5}" presName="txShp" presStyleLbl="node1" presStyleIdx="1" presStyleCnt="3" custScaleY="121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7EFADB-D6F3-4C96-906F-1F9597AE04F1}" type="pres">
      <dgm:prSet presAssocID="{BACA4139-A9C4-4341-B054-6C0065B6AB8E}" presName="spacing" presStyleCnt="0"/>
      <dgm:spPr/>
    </dgm:pt>
    <dgm:pt modelId="{CCDE72E1-3447-4021-B3CD-6965F8EA5798}" type="pres">
      <dgm:prSet presAssocID="{D8D807EC-7F1F-44B7-9AB6-0B12A31BFCC7}" presName="composite" presStyleCnt="0"/>
      <dgm:spPr/>
    </dgm:pt>
    <dgm:pt modelId="{64934228-B961-4865-AE3B-32FE841F7366}" type="pres">
      <dgm:prSet presAssocID="{D8D807EC-7F1F-44B7-9AB6-0B12A31BFCC7}" presName="imgShp" presStyleLbl="fgImgPlace1" presStyleIdx="2" presStyleCnt="3" custScaleX="13391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B1F52E4-BE8A-41E5-A469-699BCA5E0684}" type="pres">
      <dgm:prSet presAssocID="{D8D807EC-7F1F-44B7-9AB6-0B12A31BFCC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FA3479-7A9A-4807-8534-DB4F6405330E}" srcId="{3017980C-54A3-40D0-AC40-41BD76DC248D}" destId="{2EAF1B12-F723-4B84-95F7-550BBB35DAF5}" srcOrd="1" destOrd="0" parTransId="{9A80D13E-EE04-4CB8-90AB-2E14B35F58DD}" sibTransId="{BACA4139-A9C4-4341-B054-6C0065B6AB8E}"/>
    <dgm:cxn modelId="{6EA429C0-86F3-487C-A4E4-E2829B7079D2}" type="presOf" srcId="{3017980C-54A3-40D0-AC40-41BD76DC248D}" destId="{CA01F93C-B0E5-49B0-9841-D9C658628F1D}" srcOrd="0" destOrd="0" presId="urn:microsoft.com/office/officeart/2005/8/layout/vList3"/>
    <dgm:cxn modelId="{7D06CF16-EBDE-4C36-80FF-D83589E8D508}" type="presOf" srcId="{15569049-DB3D-47F8-AB38-C5B829482385}" destId="{5F0A7B19-CC3F-456D-8DC0-4A38FFAE3ACE}" srcOrd="0" destOrd="0" presId="urn:microsoft.com/office/officeart/2005/8/layout/vList3"/>
    <dgm:cxn modelId="{0345515E-F925-42B4-964D-7E408CA772AE}" srcId="{3017980C-54A3-40D0-AC40-41BD76DC248D}" destId="{D8D807EC-7F1F-44B7-9AB6-0B12A31BFCC7}" srcOrd="2" destOrd="0" parTransId="{0116514A-7B04-4237-8C26-0003BBFB9558}" sibTransId="{457F9B97-BA72-41A5-983D-FBBB08C4EA9B}"/>
    <dgm:cxn modelId="{C074159D-EC84-4CED-BE1E-24BC0C8388BD}" type="presOf" srcId="{D8D807EC-7F1F-44B7-9AB6-0B12A31BFCC7}" destId="{8B1F52E4-BE8A-41E5-A469-699BCA5E0684}" srcOrd="0" destOrd="0" presId="urn:microsoft.com/office/officeart/2005/8/layout/vList3"/>
    <dgm:cxn modelId="{554E302A-6ABB-463E-9B1D-1E811E23C9EB}" type="presOf" srcId="{2EAF1B12-F723-4B84-95F7-550BBB35DAF5}" destId="{C6CEAB62-089F-43CE-AFE4-FE6B05F80372}" srcOrd="0" destOrd="0" presId="urn:microsoft.com/office/officeart/2005/8/layout/vList3"/>
    <dgm:cxn modelId="{ECB4A3E7-B90A-4EA5-B8E3-6AA8F78A62DE}" srcId="{3017980C-54A3-40D0-AC40-41BD76DC248D}" destId="{15569049-DB3D-47F8-AB38-C5B829482385}" srcOrd="0" destOrd="0" parTransId="{BB1FA7D5-8945-41A6-870D-F00B4ED431A6}" sibTransId="{0DF2640C-2A18-4A8A-A7BB-E42DD807D879}"/>
    <dgm:cxn modelId="{C8C8A488-D97D-407F-AC65-84EF07E637EA}" type="presParOf" srcId="{CA01F93C-B0E5-49B0-9841-D9C658628F1D}" destId="{03D85BF7-F9DE-4DFA-81F4-C8A6BA75DCB8}" srcOrd="0" destOrd="0" presId="urn:microsoft.com/office/officeart/2005/8/layout/vList3"/>
    <dgm:cxn modelId="{1AC3B6E2-3982-4E29-BC5C-26E9352AF5EC}" type="presParOf" srcId="{03D85BF7-F9DE-4DFA-81F4-C8A6BA75DCB8}" destId="{27BBB025-2BE8-4304-AAA9-85490172E472}" srcOrd="0" destOrd="0" presId="urn:microsoft.com/office/officeart/2005/8/layout/vList3"/>
    <dgm:cxn modelId="{68D90F99-F2EC-4196-B427-4AB4E2A80BAE}" type="presParOf" srcId="{03D85BF7-F9DE-4DFA-81F4-C8A6BA75DCB8}" destId="{5F0A7B19-CC3F-456D-8DC0-4A38FFAE3ACE}" srcOrd="1" destOrd="0" presId="urn:microsoft.com/office/officeart/2005/8/layout/vList3"/>
    <dgm:cxn modelId="{A1750241-A654-4185-8CC4-0943BF377BD7}" type="presParOf" srcId="{CA01F93C-B0E5-49B0-9841-D9C658628F1D}" destId="{DDCDBB2B-AA9F-4CEE-85A8-CE24553411D4}" srcOrd="1" destOrd="0" presId="urn:microsoft.com/office/officeart/2005/8/layout/vList3"/>
    <dgm:cxn modelId="{36B46317-7BD2-47F5-8442-F6EAEBCF8976}" type="presParOf" srcId="{CA01F93C-B0E5-49B0-9841-D9C658628F1D}" destId="{B6CF3283-2A70-4A8E-8707-9C2C81CD80D0}" srcOrd="2" destOrd="0" presId="urn:microsoft.com/office/officeart/2005/8/layout/vList3"/>
    <dgm:cxn modelId="{63497205-2617-4713-A131-78645F423795}" type="presParOf" srcId="{B6CF3283-2A70-4A8E-8707-9C2C81CD80D0}" destId="{68668B0C-207A-410A-9C6E-7484589CE918}" srcOrd="0" destOrd="0" presId="urn:microsoft.com/office/officeart/2005/8/layout/vList3"/>
    <dgm:cxn modelId="{96798F1A-68E4-403B-9172-1DA2AC50CDF5}" type="presParOf" srcId="{B6CF3283-2A70-4A8E-8707-9C2C81CD80D0}" destId="{C6CEAB62-089F-43CE-AFE4-FE6B05F80372}" srcOrd="1" destOrd="0" presId="urn:microsoft.com/office/officeart/2005/8/layout/vList3"/>
    <dgm:cxn modelId="{E286A0B9-24E2-4CDA-92D0-DD8B88D09772}" type="presParOf" srcId="{CA01F93C-B0E5-49B0-9841-D9C658628F1D}" destId="{057EFADB-D6F3-4C96-906F-1F9597AE04F1}" srcOrd="3" destOrd="0" presId="urn:microsoft.com/office/officeart/2005/8/layout/vList3"/>
    <dgm:cxn modelId="{15F6ED2C-F69A-4776-B552-B0B3614F58FB}" type="presParOf" srcId="{CA01F93C-B0E5-49B0-9841-D9C658628F1D}" destId="{CCDE72E1-3447-4021-B3CD-6965F8EA5798}" srcOrd="4" destOrd="0" presId="urn:microsoft.com/office/officeart/2005/8/layout/vList3"/>
    <dgm:cxn modelId="{3ACF44AE-FD28-4E10-874C-1CE951E67135}" type="presParOf" srcId="{CCDE72E1-3447-4021-B3CD-6965F8EA5798}" destId="{64934228-B961-4865-AE3B-32FE841F7366}" srcOrd="0" destOrd="0" presId="urn:microsoft.com/office/officeart/2005/8/layout/vList3"/>
    <dgm:cxn modelId="{C3A8007F-7C10-4CB2-9FFB-42A2346918D5}" type="presParOf" srcId="{CCDE72E1-3447-4021-B3CD-6965F8EA5798}" destId="{8B1F52E4-BE8A-41E5-A469-699BCA5E0684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7C8006-66DD-4C89-8C09-7359BDB95225}" type="doc">
      <dgm:prSet loTypeId="urn:microsoft.com/office/officeart/2005/8/layout/funnel1" loCatId="process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D8A5E434-2F7D-4EF1-BBB6-8C7A626D13EE}">
      <dgm:prSet phldrT="[Текст]"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Продолжение обучения педагогов и учащихся новым технологиям и методикам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17197D4A-8FAC-445A-A629-07AEC86904B3}" type="parTrans" cxnId="{02C119C8-5BEE-4D73-987B-A67630EDD0CC}">
      <dgm:prSet/>
      <dgm:spPr/>
      <dgm:t>
        <a:bodyPr/>
        <a:lstStyle/>
        <a:p>
          <a:endParaRPr lang="ru-RU"/>
        </a:p>
      </dgm:t>
    </dgm:pt>
    <dgm:pt modelId="{54823ABE-A8BD-4DCE-8D3D-F2FC389C310F}" type="sibTrans" cxnId="{02C119C8-5BEE-4D73-987B-A67630EDD0CC}">
      <dgm:prSet/>
      <dgm:spPr/>
      <dgm:t>
        <a:bodyPr/>
        <a:lstStyle/>
        <a:p>
          <a:endParaRPr lang="ru-RU"/>
        </a:p>
      </dgm:t>
    </dgm:pt>
    <dgm:pt modelId="{391D8C12-5A1E-421D-9148-517C37554D01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i="0" dirty="0" smtClean="0">
              <a:latin typeface="Arial" pitchFamily="34" charset="0"/>
              <a:cs typeface="Arial" pitchFamily="34" charset="0"/>
            </a:rPr>
            <a:t>Поэтапный запуск КСО в 4-х разновозрастных группах</a:t>
          </a:r>
        </a:p>
      </dgm:t>
    </dgm:pt>
    <dgm:pt modelId="{8B680AD0-CC53-4B05-9451-5FD94E0E22F7}" type="parTrans" cxnId="{6CF8C631-4450-457C-A673-597ADF798AA8}">
      <dgm:prSet/>
      <dgm:spPr/>
      <dgm:t>
        <a:bodyPr/>
        <a:lstStyle/>
        <a:p>
          <a:endParaRPr lang="ru-RU"/>
        </a:p>
      </dgm:t>
    </dgm:pt>
    <dgm:pt modelId="{0D2D5623-918B-4346-9082-5EA6281B580A}" type="sibTrans" cxnId="{6CF8C631-4450-457C-A673-597ADF798AA8}">
      <dgm:prSet/>
      <dgm:spPr/>
      <dgm:t>
        <a:bodyPr/>
        <a:lstStyle/>
        <a:p>
          <a:endParaRPr lang="ru-RU"/>
        </a:p>
      </dgm:t>
    </dgm:pt>
    <dgm:pt modelId="{69357AA6-C33D-4C3B-AD98-A43F7FD7C85C}">
      <dgm:prSet phldrT="[Текст]"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Распространение опыта инновационной деятельности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7E738E72-28FC-4781-AE69-F11852435F15}" type="parTrans" cxnId="{5EC3B06C-9F7F-4247-8AAE-0AC461509366}">
      <dgm:prSet/>
      <dgm:spPr/>
      <dgm:t>
        <a:bodyPr/>
        <a:lstStyle/>
        <a:p>
          <a:endParaRPr lang="ru-RU"/>
        </a:p>
      </dgm:t>
    </dgm:pt>
    <dgm:pt modelId="{3D414AD1-B9DD-42EE-8EF9-4B02CAC4AAA6}" type="sibTrans" cxnId="{5EC3B06C-9F7F-4247-8AAE-0AC461509366}">
      <dgm:prSet/>
      <dgm:spPr/>
      <dgm:t>
        <a:bodyPr/>
        <a:lstStyle/>
        <a:p>
          <a:endParaRPr lang="ru-RU"/>
        </a:p>
      </dgm:t>
    </dgm:pt>
    <dgm:pt modelId="{A6E43550-7BFD-41A9-99B2-80E72A3AB487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Оптимизация системы работы 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 повышением качества образования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5AAB797-9C70-4A0B-BB88-F43EC4AC60AF}" type="parTrans" cxnId="{76C4438A-44EB-4CD8-AE3A-4482DD3C23EF}">
      <dgm:prSet/>
      <dgm:spPr/>
      <dgm:t>
        <a:bodyPr/>
        <a:lstStyle/>
        <a:p>
          <a:endParaRPr lang="ru-RU"/>
        </a:p>
      </dgm:t>
    </dgm:pt>
    <dgm:pt modelId="{0DE48F23-32D1-4DE0-99B5-70A91269C9D9}" type="sibTrans" cxnId="{76C4438A-44EB-4CD8-AE3A-4482DD3C23EF}">
      <dgm:prSet/>
      <dgm:spPr/>
      <dgm:t>
        <a:bodyPr/>
        <a:lstStyle/>
        <a:p>
          <a:endParaRPr lang="ru-RU"/>
        </a:p>
      </dgm:t>
    </dgm:pt>
    <dgm:pt modelId="{B2163AF7-F897-4B68-B154-6475EED35648}" type="pres">
      <dgm:prSet presAssocID="{077C8006-66DD-4C89-8C09-7359BDB9522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2EE9D0-5F8E-4888-8FCF-C69BA343AD06}" type="pres">
      <dgm:prSet presAssocID="{077C8006-66DD-4C89-8C09-7359BDB95225}" presName="ellipse" presStyleLbl="trBgShp" presStyleIdx="0" presStyleCnt="1"/>
      <dgm:spPr/>
      <dgm:t>
        <a:bodyPr/>
        <a:lstStyle/>
        <a:p>
          <a:endParaRPr lang="ru-RU"/>
        </a:p>
      </dgm:t>
    </dgm:pt>
    <dgm:pt modelId="{EF5B2090-F18B-4437-9E97-83133A094629}" type="pres">
      <dgm:prSet presAssocID="{077C8006-66DD-4C89-8C09-7359BDB95225}" presName="arrow1" presStyleLbl="fgShp" presStyleIdx="0" presStyleCnt="1"/>
      <dgm:spPr/>
      <dgm:t>
        <a:bodyPr/>
        <a:lstStyle/>
        <a:p>
          <a:endParaRPr lang="ru-RU"/>
        </a:p>
      </dgm:t>
    </dgm:pt>
    <dgm:pt modelId="{C562C4BB-4B73-4C0C-B1C9-D1A4EEB97CC3}" type="pres">
      <dgm:prSet presAssocID="{077C8006-66DD-4C89-8C09-7359BDB95225}" presName="rectangle" presStyleLbl="revTx" presStyleIdx="0" presStyleCnt="1" custScaleX="145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BE74D-3354-4D35-87E4-E2E69D999150}" type="pres">
      <dgm:prSet presAssocID="{391D8C12-5A1E-421D-9148-517C37554D01}" presName="item1" presStyleLbl="node1" presStyleIdx="0" presStyleCnt="3" custScaleX="204970" custScaleY="113335" custLinFactNeighborX="-8890" custLinFactNeighborY="35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586B7-14A1-4DC2-B20F-2099C973A14B}" type="pres">
      <dgm:prSet presAssocID="{69357AA6-C33D-4C3B-AD98-A43F7FD7C85C}" presName="item2" presStyleLbl="node1" presStyleIdx="1" presStyleCnt="3" custScaleX="273336" custScaleY="175290" custLinFactNeighborX="-72223" custLinFactNeighborY="-11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D08D8-CC14-4AFC-AD01-BF7BBCDB114B}" type="pres">
      <dgm:prSet presAssocID="{A6E43550-7BFD-41A9-99B2-80E72A3AB487}" presName="item3" presStyleLbl="node1" presStyleIdx="2" presStyleCnt="3" custScaleX="262974" custScaleY="162150" custLinFactNeighborX="88709" custLinFactNeighborY="17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929A8-B797-436B-91A9-8A5E630E8D21}" type="pres">
      <dgm:prSet presAssocID="{077C8006-66DD-4C89-8C09-7359BDB95225}" presName="funnel" presStyleLbl="trAlignAcc1" presStyleIdx="0" presStyleCnt="1" custLinFactNeighborX="-357" custLinFactNeighborY="-3099"/>
      <dgm:spPr/>
      <dgm:t>
        <a:bodyPr/>
        <a:lstStyle/>
        <a:p>
          <a:endParaRPr lang="ru-RU"/>
        </a:p>
      </dgm:t>
    </dgm:pt>
  </dgm:ptLst>
  <dgm:cxnLst>
    <dgm:cxn modelId="{DA94454E-F557-407C-9DD1-42D4A85500AA}" type="presOf" srcId="{D8A5E434-2F7D-4EF1-BBB6-8C7A626D13EE}" destId="{FB7D08D8-CC14-4AFC-AD01-BF7BBCDB114B}" srcOrd="0" destOrd="0" presId="urn:microsoft.com/office/officeart/2005/8/layout/funnel1"/>
    <dgm:cxn modelId="{02C4FA25-6F72-4724-98A7-1DF464DB9036}" type="presOf" srcId="{077C8006-66DD-4C89-8C09-7359BDB95225}" destId="{B2163AF7-F897-4B68-B154-6475EED35648}" srcOrd="0" destOrd="0" presId="urn:microsoft.com/office/officeart/2005/8/layout/funnel1"/>
    <dgm:cxn modelId="{5EC3B06C-9F7F-4247-8AAE-0AC461509366}" srcId="{077C8006-66DD-4C89-8C09-7359BDB95225}" destId="{69357AA6-C33D-4C3B-AD98-A43F7FD7C85C}" srcOrd="2" destOrd="0" parTransId="{7E738E72-28FC-4781-AE69-F11852435F15}" sibTransId="{3D414AD1-B9DD-42EE-8EF9-4B02CAC4AAA6}"/>
    <dgm:cxn modelId="{88225EE9-22DB-4271-9CEE-F8A7DCAA2BC8}" type="presOf" srcId="{391D8C12-5A1E-421D-9148-517C37554D01}" destId="{1D5586B7-14A1-4DC2-B20F-2099C973A14B}" srcOrd="0" destOrd="0" presId="urn:microsoft.com/office/officeart/2005/8/layout/funnel1"/>
    <dgm:cxn modelId="{42FF1597-F88E-453F-ABFD-11D0861E0376}" type="presOf" srcId="{69357AA6-C33D-4C3B-AD98-A43F7FD7C85C}" destId="{642BE74D-3354-4D35-87E4-E2E69D999150}" srcOrd="0" destOrd="0" presId="urn:microsoft.com/office/officeart/2005/8/layout/funnel1"/>
    <dgm:cxn modelId="{6CF8C631-4450-457C-A673-597ADF798AA8}" srcId="{077C8006-66DD-4C89-8C09-7359BDB95225}" destId="{391D8C12-5A1E-421D-9148-517C37554D01}" srcOrd="1" destOrd="0" parTransId="{8B680AD0-CC53-4B05-9451-5FD94E0E22F7}" sibTransId="{0D2D5623-918B-4346-9082-5EA6281B580A}"/>
    <dgm:cxn modelId="{02C119C8-5BEE-4D73-987B-A67630EDD0CC}" srcId="{077C8006-66DD-4C89-8C09-7359BDB95225}" destId="{D8A5E434-2F7D-4EF1-BBB6-8C7A626D13EE}" srcOrd="0" destOrd="0" parTransId="{17197D4A-8FAC-445A-A629-07AEC86904B3}" sibTransId="{54823ABE-A8BD-4DCE-8D3D-F2FC389C310F}"/>
    <dgm:cxn modelId="{76C4438A-44EB-4CD8-AE3A-4482DD3C23EF}" srcId="{077C8006-66DD-4C89-8C09-7359BDB95225}" destId="{A6E43550-7BFD-41A9-99B2-80E72A3AB487}" srcOrd="3" destOrd="0" parTransId="{15AAB797-9C70-4A0B-BB88-F43EC4AC60AF}" sibTransId="{0DE48F23-32D1-4DE0-99B5-70A91269C9D9}"/>
    <dgm:cxn modelId="{0CE248FE-AF57-4854-A37F-9362FC5E044E}" type="presOf" srcId="{A6E43550-7BFD-41A9-99B2-80E72A3AB487}" destId="{C562C4BB-4B73-4C0C-B1C9-D1A4EEB97CC3}" srcOrd="0" destOrd="0" presId="urn:microsoft.com/office/officeart/2005/8/layout/funnel1"/>
    <dgm:cxn modelId="{30862099-37BC-4231-B1A6-3E42A5033109}" type="presParOf" srcId="{B2163AF7-F897-4B68-B154-6475EED35648}" destId="{622EE9D0-5F8E-4888-8FCF-C69BA343AD06}" srcOrd="0" destOrd="0" presId="urn:microsoft.com/office/officeart/2005/8/layout/funnel1"/>
    <dgm:cxn modelId="{5029D78E-94C5-4D43-B59D-CD22E39C51C7}" type="presParOf" srcId="{B2163AF7-F897-4B68-B154-6475EED35648}" destId="{EF5B2090-F18B-4437-9E97-83133A094629}" srcOrd="1" destOrd="0" presId="urn:microsoft.com/office/officeart/2005/8/layout/funnel1"/>
    <dgm:cxn modelId="{20BAC321-A61D-4D7D-A4F6-E9B4BDC26042}" type="presParOf" srcId="{B2163AF7-F897-4B68-B154-6475EED35648}" destId="{C562C4BB-4B73-4C0C-B1C9-D1A4EEB97CC3}" srcOrd="2" destOrd="0" presId="urn:microsoft.com/office/officeart/2005/8/layout/funnel1"/>
    <dgm:cxn modelId="{8A79CC35-E876-4D4B-AB2C-72EE0F3AB8C0}" type="presParOf" srcId="{B2163AF7-F897-4B68-B154-6475EED35648}" destId="{642BE74D-3354-4D35-87E4-E2E69D999150}" srcOrd="3" destOrd="0" presId="urn:microsoft.com/office/officeart/2005/8/layout/funnel1"/>
    <dgm:cxn modelId="{4D5BF231-05C5-4BBE-B3C0-F3EC0060B8C7}" type="presParOf" srcId="{B2163AF7-F897-4B68-B154-6475EED35648}" destId="{1D5586B7-14A1-4DC2-B20F-2099C973A14B}" srcOrd="4" destOrd="0" presId="urn:microsoft.com/office/officeart/2005/8/layout/funnel1"/>
    <dgm:cxn modelId="{61EBDDEB-D3D6-4EDC-B469-FD20EDF93C69}" type="presParOf" srcId="{B2163AF7-F897-4B68-B154-6475EED35648}" destId="{FB7D08D8-CC14-4AFC-AD01-BF7BBCDB114B}" srcOrd="5" destOrd="0" presId="urn:microsoft.com/office/officeart/2005/8/layout/funnel1"/>
    <dgm:cxn modelId="{38C1CF39-56B0-4A4A-9790-8DCB004F4266}" type="presParOf" srcId="{B2163AF7-F897-4B68-B154-6475EED35648}" destId="{4A0929A8-B797-436B-91A9-8A5E630E8D21}" srcOrd="6" destOrd="0" presId="urn:microsoft.com/office/officeart/2005/8/layout/funne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2C36D-0DB5-4514-9005-3C4315E97C94}" type="datetimeFigureOut">
              <a:rPr lang="ru-RU" smtClean="0"/>
              <a:pPr/>
              <a:t>24.10.2008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03281-DAF5-4A0D-82DC-00C0FA2E6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03281-DAF5-4A0D-82DC-00C0FA2E67A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>
                <a:alpha val="30000"/>
              </a:srgbClr>
            </a:gs>
            <a:gs pos="50000">
              <a:srgbClr val="FFC000">
                <a:alpha val="68000"/>
              </a:srgbClr>
            </a:gs>
            <a:gs pos="100000">
              <a:srgbClr val="FFFF00">
                <a:alpha val="33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358346" cy="3500437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Муниципальное общеобразовательное учреждение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Беломорского муниципального района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«Пушнинская средняя общеобразовательная школа»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Государственное образовательное учреждение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«Институт повышения квалификации работников образования»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Республики Карелия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571744"/>
            <a:ext cx="7143800" cy="4000528"/>
          </a:xfrm>
        </p:spPr>
        <p:txBody>
          <a:bodyPr>
            <a:normAutofit/>
          </a:bodyPr>
          <a:lstStyle/>
          <a:p>
            <a:endParaRPr lang="ru-RU" sz="2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Инновационная деятельность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МОУ «Пушнинская СОШ»: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из опыта внедрения КСО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2008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DSC0317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4143380"/>
            <a:ext cx="1875230" cy="250030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DSC0317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000892" y="4214818"/>
            <a:ext cx="1969370" cy="242886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Мои документы\заметка в газету\конкурс 0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15140" y="1500174"/>
            <a:ext cx="2011504" cy="150862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57158" y="1643050"/>
            <a:ext cx="8358246" cy="4786346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Консультирование по вопросам КСО</a:t>
            </a:r>
          </a:p>
          <a:p>
            <a:pPr algn="l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МО </a:t>
            </a:r>
          </a:p>
          <a:p>
            <a:pPr marL="457200" indent="-457200"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Теория КСО</a:t>
            </a:r>
          </a:p>
          <a:p>
            <a:pPr marL="457200" indent="-457200"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Технологии КСО</a:t>
            </a:r>
          </a:p>
          <a:p>
            <a:pPr marL="457200" indent="-457200"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Занятия в разновозрастных группах по КСО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планировании работы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Помощь в осуществлении мониторинга</a:t>
            </a:r>
          </a:p>
          <a:p>
            <a:pPr marL="457200" indent="-457200"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</a:p>
          <a:p>
            <a:pPr marL="457200" indent="-457200"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</a:p>
          <a:p>
            <a:pPr algn="l">
              <a:buFont typeface="Wingdings" pitchFamily="2" charset="2"/>
              <a:buChar char="v"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user\Рабочий стол\Новая папка\май 08 1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4714884"/>
            <a:ext cx="2381690" cy="178428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8243918" cy="1500197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                 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Наш научный руководитель</a:t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кандидат </a:t>
            </a:r>
            <a:r>
              <a:rPr lang="ru-RU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пед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наук, доцент КГПУ</a:t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Елена Сергеевна </a:t>
            </a:r>
            <a:r>
              <a:rPr lang="ru-RU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Казько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85720" y="214290"/>
            <a:ext cx="1357322" cy="135732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Первый год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работы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3643306" y="4643446"/>
            <a:ext cx="5143536" cy="1857388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«Хороший профессионал и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обаятельная женщина…..»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Из опроса педагогов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праздник 14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72264" y="1071546"/>
            <a:ext cx="2286016" cy="1714513"/>
          </a:xfrm>
          <a:prstGeom prst="rect">
            <a:avLst/>
          </a:prstGeom>
        </p:spPr>
      </p:pic>
      <p:pic>
        <p:nvPicPr>
          <p:cNvPr id="10" name="Рисунок 9" descr="праздник 2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57818" y="2500306"/>
            <a:ext cx="2190764" cy="1643074"/>
          </a:xfrm>
          <a:prstGeom prst="rect">
            <a:avLst/>
          </a:prstGeom>
        </p:spPr>
      </p:pic>
      <p:pic>
        <p:nvPicPr>
          <p:cNvPr id="13" name="Рисунок 12" descr="праздник 19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15140" y="3786190"/>
            <a:ext cx="2190733" cy="16430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              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содружестве с ГОУ РК « ИПКРО»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57158" y="0"/>
            <a:ext cx="1714512" cy="1500174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Первый год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работы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42844" y="1600200"/>
            <a:ext cx="8543956" cy="48291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Научное сопровождение эксперимента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Курсы «Содержание и организация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экспериментальной работы ОУ»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Телеконференции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праздник 20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14348" y="4071942"/>
            <a:ext cx="3357586" cy="251818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Рисунок 13" descr="красноярск 17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429256" y="5072074"/>
            <a:ext cx="2095482" cy="15716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Учимся в  Красноярске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214818"/>
            <a:ext cx="8229600" cy="264318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Красноярский краевой ИПК ПП РО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Краевой инновационный комплекс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Лаборатория методологии и новых образовательных технологий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Ассоциация КСО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214282" y="142852"/>
            <a:ext cx="1357322" cy="100013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Первый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работы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Содержимое 9" descr="метод. работа 10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14348" y="1357298"/>
            <a:ext cx="3923895" cy="271464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500034" y="3500438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 встрече с М.А. Мкртчяном и работниками ИПК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4" name="Содержимое 8" descr="метод. работа 12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00760" y="1000108"/>
            <a:ext cx="1928826" cy="144855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Рисунок 14" descr="метод. работа 11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6143636" y="3071810"/>
            <a:ext cx="1714512" cy="128588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Перспективы? Перспективы!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7358082" y="428604"/>
            <a:ext cx="1214446" cy="78581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КСО</a:t>
            </a:r>
            <a:endParaRPr lang="ru-RU" sz="2800" b="1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00034" y="357166"/>
            <a:ext cx="1214446" cy="85725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КСО</a:t>
            </a:r>
            <a:endParaRPr lang="ru-RU" sz="2800" b="1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6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313" y="1357313"/>
          <a:ext cx="8715375" cy="528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Авторы презентации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714356"/>
            <a:ext cx="4040188" cy="146051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Танцева Т.И., директор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МОУ «Пушнинская СОШ»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МД апрель 2008 046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14348" y="2428868"/>
            <a:ext cx="3400420" cy="281682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071546"/>
            <a:ext cx="4041775" cy="1103329"/>
          </a:xfrm>
        </p:spPr>
        <p:txBody>
          <a:bodyPr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Клементьев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А.В., учитель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МОУ «Пушнинская СОШ»</a:t>
            </a:r>
          </a:p>
        </p:txBody>
      </p:sp>
      <p:pic>
        <p:nvPicPr>
          <p:cNvPr id="9" name="Содержимое 5" descr="Изображение 024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714876" y="2500306"/>
            <a:ext cx="3714776" cy="2787113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Пятно 2 10"/>
          <p:cNvSpPr/>
          <p:nvPr/>
        </p:nvSpPr>
        <p:spPr>
          <a:xfrm>
            <a:off x="2857488" y="4286256"/>
            <a:ext cx="3143272" cy="2571744"/>
          </a:xfrm>
          <a:prstGeom prst="irregularSeal2">
            <a:avLst/>
          </a:prstGeom>
          <a:blipFill>
            <a:blip r:embed="rId4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857884" y="557214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Спасибо за внимание!</a:t>
            </a:r>
            <a:endParaRPr lang="ru-RU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564357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29-30 сентября 2008г.</a:t>
            </a:r>
            <a:endParaRPr lang="ru-RU" b="1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Поселок Пушной        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97207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комплекс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благоустроенных зданий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МОУ «Пушнинская СОШ»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E:\Пушной 2008 конференция\Слайдфильм Никитиной В. Вехи истории п. Пушной Пушнинская СОШ\Пушной с воздух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736"/>
            <a:ext cx="4191003" cy="314325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Содержимое 5" descr="httpna-sever.ru.gif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857752" y="1214422"/>
            <a:ext cx="392909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Блок-схема: узел 6"/>
          <p:cNvSpPr/>
          <p:nvPr/>
        </p:nvSpPr>
        <p:spPr>
          <a:xfrm>
            <a:off x="6929454" y="3286124"/>
            <a:ext cx="142876" cy="14287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2330" y="321468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Пушной</a:t>
            </a:r>
            <a:endParaRPr lang="ru-RU" dirty="0"/>
          </a:p>
        </p:txBody>
      </p:sp>
      <p:sp>
        <p:nvSpPr>
          <p:cNvPr id="10" name="Стрелка влево 9"/>
          <p:cNvSpPr/>
          <p:nvPr/>
        </p:nvSpPr>
        <p:spPr>
          <a:xfrm rot="471048">
            <a:off x="7858148" y="3286124"/>
            <a:ext cx="857256" cy="642942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КСО</a:t>
            </a:r>
            <a:endParaRPr lang="ru-RU" b="1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8579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МОУ «Пушнинская СОШ»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000100" y="2928934"/>
            <a:ext cx="7572428" cy="292895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Учащихся – 51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Воспитанников группы – 16</a:t>
            </a:r>
          </a:p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Педагогов - 18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Монтессори\красноярск 1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00108"/>
            <a:ext cx="2857520" cy="214314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5" name="Picture 3" descr="C:\Documents and Settings\user\Мои документы\Мои рисунки\2008\DSC031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1000109"/>
            <a:ext cx="2857520" cy="214314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6" name="Picture 4" descr="C:\Documents and Settings\user\Мои документы\Мои рисунки\Фотки садик\STP6066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4143380"/>
            <a:ext cx="3048021" cy="228601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7" name="Picture 5" descr="C:\Documents and Settings\user\Мои документы\Мои рисунки\2008\DSC0317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4214818"/>
            <a:ext cx="2952770" cy="221457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6" name="Стрелка вправо 15"/>
          <p:cNvSpPr/>
          <p:nvPr/>
        </p:nvSpPr>
        <p:spPr>
          <a:xfrm>
            <a:off x="7500958" y="0"/>
            <a:ext cx="1071570" cy="85728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КСО</a:t>
            </a:r>
            <a:endParaRPr lang="ru-RU" sz="2800" b="1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28596" y="0"/>
            <a:ext cx="1071570" cy="85728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КСО</a:t>
            </a:r>
            <a:endParaRPr lang="ru-RU" sz="2800" b="1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Создание экспериментальной площадки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57203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 марта 2007г.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Ученый совет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ГОУ РК «ИПКРО»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присвоил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МОУ «Пушнинская СОШ»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статус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экспериментальной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площадки</a:t>
            </a: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6" name="Picture 4" descr="C:\Documents and Settings\Учитель\Рабочий стол\фото\IMG_02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714877" y="1048852"/>
            <a:ext cx="3786214" cy="283891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 descr="C:\Documents and Settings\Учитель\Рабочий стол\фото\IMG_02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4214818"/>
            <a:ext cx="3143279" cy="235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Стрелка вправо 7"/>
          <p:cNvSpPr/>
          <p:nvPr/>
        </p:nvSpPr>
        <p:spPr>
          <a:xfrm>
            <a:off x="571472" y="5572140"/>
            <a:ext cx="1071570" cy="78584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КСО</a:t>
            </a:r>
            <a:endParaRPr lang="ru-RU" sz="2800" b="1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rmAutofit fontScale="90000"/>
          </a:bodyPr>
          <a:lstStyle/>
          <a:p>
            <a:pPr marL="274320" indent="-274320">
              <a:defRPr/>
            </a:pP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Проект </a:t>
            </a:r>
            <a:r>
              <a:rPr lang="ru-RU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«Адаптация опыта создания </a:t>
            </a:r>
            <a:br>
              <a:rPr lang="ru-RU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модели малокомплектной школы</a:t>
            </a:r>
            <a:br>
              <a:rPr lang="ru-RU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не классно-урочной организацией образовательного процесса в </a:t>
            </a:r>
            <a:br>
              <a:rPr lang="ru-RU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разновозрастных группах учащихся»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85765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Авторы проекта: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Танцева Т.И., директор</a:t>
            </a:r>
          </a:p>
          <a:p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Клементьев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А.В., учитель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Воробьева С.В., заместитель директора по УВР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Рябова И.Н., учитель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Иванова С.И., учитель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Иванова Т.М., учитель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Братчикова О.А., учитель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Федорова Н.Н., учитель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57158" y="214290"/>
            <a:ext cx="1071570" cy="78584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КСО</a:t>
            </a:r>
            <a:endParaRPr lang="ru-RU" sz="2800" b="1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429520" y="214290"/>
            <a:ext cx="1071570" cy="78584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КСО</a:t>
            </a:r>
            <a:endParaRPr lang="ru-RU" sz="2800" b="1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Picture 5" descr="C:\Documents and Settings\Учитель\Рабочий стол\фото\IMG_02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072198" y="3000372"/>
            <a:ext cx="2753402" cy="336550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 инновационной деятельности ОУ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обеспечение доступности качественного образования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через использование современных форм и технологий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обучении и воспитании, расширение образовательного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пространства, индивидуальные программы и создание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модели не классно - урочного типа на основе КСО в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разновозрастных группах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785786" y="4857760"/>
            <a:ext cx="1071570" cy="78584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КСО</a:t>
            </a:r>
            <a:endParaRPr lang="ru-RU" sz="2800" b="1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428860" y="4857760"/>
            <a:ext cx="1071570" cy="78584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КСО</a:t>
            </a:r>
            <a:endParaRPr lang="ru-RU" sz="2800" b="1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143372" y="4857760"/>
            <a:ext cx="1071570" cy="78584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КСО</a:t>
            </a:r>
            <a:endParaRPr lang="ru-RU" sz="2800" b="1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786446" y="4857760"/>
            <a:ext cx="1071570" cy="78584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КСО</a:t>
            </a:r>
            <a:endParaRPr lang="ru-RU" sz="2800" b="1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7358082" y="4857760"/>
            <a:ext cx="1071570" cy="78584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КСО</a:t>
            </a:r>
            <a:endParaRPr lang="ru-RU" sz="2800" b="1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72518" cy="141763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Положительные стороны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не классно-урочной организации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учебного процесса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48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5-конечная звезда 4"/>
          <p:cNvSpPr/>
          <p:nvPr/>
        </p:nvSpPr>
        <p:spPr>
          <a:xfrm>
            <a:off x="6858016" y="1785926"/>
            <a:ext cx="914400" cy="9144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42910" y="285728"/>
            <a:ext cx="1071570" cy="10001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КСО</a:t>
            </a:r>
            <a:endParaRPr lang="ru-RU" sz="2800" b="1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7572396" y="357166"/>
            <a:ext cx="1071570" cy="10001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КСО</a:t>
            </a:r>
            <a:endParaRPr lang="ru-RU" sz="2800" b="1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Результаты проекта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7572396" y="357166"/>
            <a:ext cx="1143008" cy="107157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КСО</a:t>
            </a:r>
            <a:endParaRPr lang="ru-RU" sz="2800" b="1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Переход к модели школы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не классно- урочного типа на основе разновозрастных учебных групп</a:t>
            </a:r>
          </a:p>
          <a:p>
            <a:pPr>
              <a:buFont typeface="Wingdings" pitchFamily="2" charset="2"/>
              <a:buChar char="v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Получение качественно новой модели выпускника, который обладает ключевыми компетентностями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май 08 223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857884" y="1000108"/>
            <a:ext cx="3000396" cy="2250297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6" name="Picture 2" descr="C:\Documents and Settings\user\Мои документы\Мои рисунки\конкурс\конкурс 0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3500438"/>
            <a:ext cx="3387207" cy="262029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Горизонтальный свиток 3"/>
          <p:cNvSpPr/>
          <p:nvPr/>
        </p:nvSpPr>
        <p:spPr>
          <a:xfrm>
            <a:off x="285720" y="0"/>
            <a:ext cx="1785950" cy="157161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Первый год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работы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МОУ «Пушнинская СОШ» </a:t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16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572032" cy="49720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v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КСО в классах</a:t>
            </a:r>
          </a:p>
          <a:p>
            <a:pPr>
              <a:spcBef>
                <a:spcPts val="0"/>
              </a:spcBef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Методические дни и открытые уроки</a:t>
            </a:r>
          </a:p>
          <a:p>
            <a:pPr>
              <a:spcBef>
                <a:spcPts val="0"/>
              </a:spcBef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Занятия в разновозрастных группах (ленты)</a:t>
            </a:r>
          </a:p>
          <a:p>
            <a:pPr>
              <a:spcBef>
                <a:spcPts val="0"/>
              </a:spcBef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Изучение методической литературы</a:t>
            </a:r>
          </a:p>
          <a:p>
            <a:pPr>
              <a:spcBef>
                <a:spcPts val="0"/>
              </a:spcBef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Мониторинг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14678" y="6286520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2007-2008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14678" y="1071546"/>
            <a:ext cx="2214578" cy="1714512"/>
          </a:xfrm>
          <a:prstGeom prst="ellipse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405</Words>
  <PresentationFormat>Экран (4:3)</PresentationFormat>
  <Paragraphs>143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общеобразовательное учреждение Беломорского муниципального района «Пушнинская средняя общеобразовательная школа»  Государственное образовательное учреждение «Институт повышения квалификации работников образования» Республики Карелия </vt:lpstr>
      <vt:lpstr>Поселок Пушной        </vt:lpstr>
      <vt:lpstr>МОУ «Пушнинская СОШ»</vt:lpstr>
      <vt:lpstr>Создание экспериментальной площадки</vt:lpstr>
      <vt:lpstr>Проект  «Адаптация опыта создания  модели малокомплектной школы с не классно-урочной организацией образовательного процесса в  разновозрастных группах учащихся» </vt:lpstr>
      <vt:lpstr>Цель инновационной деятельности ОУ</vt:lpstr>
      <vt:lpstr>Положительные стороны  не классно-урочной организации  учебного процесса</vt:lpstr>
      <vt:lpstr>  Результаты проекта</vt:lpstr>
      <vt:lpstr>       МОУ «Пушнинская СОШ»  </vt:lpstr>
      <vt:lpstr>                             Наш научный руководитель    кандидат пед. наук, доцент КГПУ Елена Сергеевна Казько  </vt:lpstr>
      <vt:lpstr>                     В содружестве с ГОУ РК « ИПКРО»</vt:lpstr>
      <vt:lpstr>Учимся в  Красноярске </vt:lpstr>
      <vt:lpstr>Перспективы? Перспективы!</vt:lpstr>
      <vt:lpstr>Авторы презентации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Беломорского муниципального района «Пушнинская средняя общеобразовательная школа»  Государственное образовательное учреждение «Институт повышения квалификации работников образования» Республики Карелия </dc:title>
  <cp:lastModifiedBy>СВС</cp:lastModifiedBy>
  <cp:revision>88</cp:revision>
  <dcterms:modified xsi:type="dcterms:W3CDTF">2008-10-24T18:20:37Z</dcterms:modified>
</cp:coreProperties>
</file>