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81" r:id="rId3"/>
    <p:sldId id="263" r:id="rId4"/>
    <p:sldId id="267" r:id="rId5"/>
    <p:sldId id="277" r:id="rId6"/>
    <p:sldId id="276" r:id="rId7"/>
    <p:sldId id="257" r:id="rId8"/>
    <p:sldId id="268" r:id="rId9"/>
    <p:sldId id="258" r:id="rId10"/>
    <p:sldId id="269" r:id="rId11"/>
    <p:sldId id="264" r:id="rId12"/>
    <p:sldId id="270" r:id="rId13"/>
    <p:sldId id="256" r:id="rId14"/>
    <p:sldId id="271" r:id="rId15"/>
    <p:sldId id="260" r:id="rId16"/>
    <p:sldId id="272" r:id="rId17"/>
    <p:sldId id="273" r:id="rId18"/>
    <p:sldId id="274" r:id="rId19"/>
    <p:sldId id="259" r:id="rId20"/>
    <p:sldId id="275" r:id="rId21"/>
    <p:sldId id="261" r:id="rId22"/>
    <p:sldId id="278" r:id="rId23"/>
    <p:sldId id="262" r:id="rId24"/>
    <p:sldId id="265" r:id="rId25"/>
    <p:sldId id="279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FF0066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4218A-1E7E-47AC-9034-15046D0563F1}" type="datetimeFigureOut">
              <a:rPr lang="ru-RU"/>
              <a:pPr>
                <a:defRPr/>
              </a:pPr>
              <a:t>24.10.2008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33376-8235-4B71-8136-4362593B9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38C55-8E54-4B42-B774-85EBB04FAF0A}" type="datetimeFigureOut">
              <a:rPr lang="ru-RU"/>
              <a:pPr>
                <a:defRPr/>
              </a:pPr>
              <a:t>24.10.2008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2F5C2-E35C-42B8-BE25-4CD7E0F08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AC0D5-4149-4E85-BB1E-1E1B7B799AAC}" type="datetimeFigureOut">
              <a:rPr lang="ru-RU"/>
              <a:pPr>
                <a:defRPr/>
              </a:pPr>
              <a:t>24.10.2008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204E4-FD0C-498D-8021-55526BDCF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DE5AC-C623-4850-93B3-4255FC83C08A}" type="datetimeFigureOut">
              <a:rPr lang="ru-RU"/>
              <a:pPr>
                <a:defRPr/>
              </a:pPr>
              <a:t>24.10.2008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30F6F-65D6-45D5-B7D7-F32C8E1D6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B2810-3293-4DF9-A566-791A5475DEBB}" type="datetimeFigureOut">
              <a:rPr lang="ru-RU"/>
              <a:pPr>
                <a:defRPr/>
              </a:pPr>
              <a:t>24.10.2008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F3B76-9FFD-4CD7-9E0E-0672B1D06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7000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90988-F42C-40CB-8194-5ABC4A6441DC}" type="datetimeFigureOut">
              <a:rPr lang="ru-RU"/>
              <a:pPr>
                <a:defRPr/>
              </a:pPr>
              <a:t>24.10.2008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8588E-24C2-4756-B0F7-0C24D45C6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4590D-C71D-4402-86B5-D31F5E0D3EA7}" type="datetimeFigureOut">
              <a:rPr lang="ru-RU"/>
              <a:pPr>
                <a:defRPr/>
              </a:pPr>
              <a:t>24.10.2008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341DA-7894-445E-B757-8A7C4B36B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65990-1EFE-43D3-8775-D6C724576D8A}" type="datetimeFigureOut">
              <a:rPr lang="ru-RU"/>
              <a:pPr>
                <a:defRPr/>
              </a:pPr>
              <a:t>24.10.2008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AEFB9-291F-4799-946F-0935A6159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3B6CD-CB4C-4546-B4A5-9AD91FC3D3B4}" type="datetimeFigureOut">
              <a:rPr lang="ru-RU"/>
              <a:pPr>
                <a:defRPr/>
              </a:pPr>
              <a:t>24.10.2008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CADE9-5EC5-411F-8AB5-B42C5AFBA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06529-D661-4742-B424-AB19EF79AD42}" type="datetimeFigureOut">
              <a:rPr lang="ru-RU"/>
              <a:pPr>
                <a:defRPr/>
              </a:pPr>
              <a:t>24.10.2008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E498C-D9BD-49A2-B7DA-5D141F948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6B47-A552-415C-B35E-1DF1FB65622C}" type="datetimeFigureOut">
              <a:rPr lang="ru-RU"/>
              <a:pPr>
                <a:defRPr/>
              </a:pPr>
              <a:t>24.10.2008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D71EF-AD7E-4875-A00A-F12E72F16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7401EF-2095-46EC-84A0-DBF90276AA78}" type="datetimeFigureOut">
              <a:rPr lang="ru-RU"/>
              <a:pPr>
                <a:defRPr/>
              </a:pPr>
              <a:t>24.10.2008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D2ACC1-E707-4865-99FB-C0440DBCA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1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 spd="slow" advClick="0" advTm="7000">
    <p:strips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useum.ru/" TargetMode="External"/><Relationship Id="rId3" Type="http://schemas.openxmlformats.org/officeDocument/2006/relationships/hyperlink" Target="http://www.nowa.cc/" TargetMode="External"/><Relationship Id="rId7" Type="http://schemas.openxmlformats.org/officeDocument/2006/relationships/hyperlink" Target="http://www.og.ru/" TargetMode="External"/><Relationship Id="rId2" Type="http://schemas.openxmlformats.org/officeDocument/2006/relationships/hyperlink" Target="http://www.dishmodel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zvestia.ru/" TargetMode="External"/><Relationship Id="rId11" Type="http://schemas.openxmlformats.org/officeDocument/2006/relationships/hyperlink" Target="http://www.ensemble-aleksandrova.ru/" TargetMode="External"/><Relationship Id="rId5" Type="http://schemas.openxmlformats.org/officeDocument/2006/relationships/hyperlink" Target="http://www.autoyap.ru/" TargetMode="External"/><Relationship Id="rId10" Type="http://schemas.openxmlformats.org/officeDocument/2006/relationships/hyperlink" Target="http://www.ua-pravda.com/" TargetMode="External"/><Relationship Id="rId4" Type="http://schemas.openxmlformats.org/officeDocument/2006/relationships/hyperlink" Target="http://www.ng.ru/" TargetMode="External"/><Relationship Id="rId9" Type="http://schemas.openxmlformats.org/officeDocument/2006/relationships/hyperlink" Target="http://www.samargdo.ru/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onchak.ru/" TargetMode="External"/><Relationship Id="rId3" Type="http://schemas.openxmlformats.org/officeDocument/2006/relationships/hyperlink" Target="http://www.topnews.ru/" TargetMode="External"/><Relationship Id="rId7" Type="http://schemas.openxmlformats.org/officeDocument/2006/relationships/hyperlink" Target="http://www.arsenalnoe.ru/" TargetMode="External"/><Relationship Id="rId2" Type="http://schemas.openxmlformats.org/officeDocument/2006/relationships/hyperlink" Target="http://www.library.novouralsk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isualrian.ru/" TargetMode="External"/><Relationship Id="rId5" Type="http://schemas.openxmlformats.org/officeDocument/2006/relationships/hyperlink" Target="http://www.tonnel.ru/" TargetMode="External"/><Relationship Id="rId10" Type="http://schemas.openxmlformats.org/officeDocument/2006/relationships/hyperlink" Target="http://www.ensemble-aleksandrova.ru/" TargetMode="External"/><Relationship Id="rId4" Type="http://schemas.openxmlformats.org/officeDocument/2006/relationships/hyperlink" Target="http://www.art-teks.ru/" TargetMode="External"/><Relationship Id="rId9" Type="http://schemas.openxmlformats.org/officeDocument/2006/relationships/hyperlink" Target="http://www.rkka.kiev.ua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semble-aleksandrova.ru/" TargetMode="External"/><Relationship Id="rId2" Type="http://schemas.openxmlformats.org/officeDocument/2006/relationships/hyperlink" Target="http://www.ido.rudn.ru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28599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Красные герои Гражданской войны</a:t>
            </a:r>
            <a:br>
              <a:rPr lang="ru-RU" dirty="0" smtClean="0"/>
            </a:br>
            <a:r>
              <a:rPr lang="ru-RU" dirty="0" smtClean="0"/>
              <a:t>(1917-1922)</a:t>
            </a:r>
            <a:endParaRPr lang="ru-RU" dirty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2786063"/>
            <a:ext cx="8358188" cy="37861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2500306"/>
            <a:ext cx="3714776" cy="412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ransition spd="slow" advClick="0" advTm="7172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Ворошилов </a:t>
            </a:r>
            <a:r>
              <a:rPr lang="ru-RU" dirty="0" err="1" smtClean="0"/>
              <a:t>Климент</a:t>
            </a:r>
            <a:r>
              <a:rPr lang="ru-RU" dirty="0" smtClean="0"/>
              <a:t> Ефремович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000125"/>
            <a:ext cx="4786313" cy="571500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latin typeface="+mj-lt"/>
              </a:rPr>
              <a:t>- Родился в семье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latin typeface="+mj-lt"/>
              </a:rPr>
              <a:t>железнодорожника.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latin typeface="+mj-lt"/>
              </a:rPr>
              <a:t>- Член РСДРП с 1903г.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latin typeface="+mj-lt"/>
              </a:rPr>
              <a:t>- В годы Гражданской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latin typeface="+mj-lt"/>
              </a:rPr>
              <a:t>войны командовал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latin typeface="+mj-lt"/>
              </a:rPr>
              <a:t>различными военными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latin typeface="+mj-lt"/>
              </a:rPr>
              <a:t>подразделениями,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latin typeface="+mj-lt"/>
              </a:rPr>
              <a:t>участвовал в создании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latin typeface="+mj-lt"/>
              </a:rPr>
              <a:t>1-й конной армии</a:t>
            </a:r>
            <a:endParaRPr lang="ru-RU" sz="2800" b="1" dirty="0">
              <a:latin typeface="+mj-lt"/>
            </a:endParaRPr>
          </a:p>
        </p:txBody>
      </p:sp>
      <p:pic>
        <p:nvPicPr>
          <p:cNvPr id="8" name="Содержимое 7" descr="httpwww.arsenalnoe.ru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89235" y="1428736"/>
            <a:ext cx="3737993" cy="464347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10843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74638"/>
            <a:ext cx="4714908" cy="172560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Чапаев Василий Иванович</a:t>
            </a:r>
            <a:br>
              <a:rPr lang="ru-RU" dirty="0" smtClean="0"/>
            </a:br>
            <a:r>
              <a:rPr lang="ru-RU" dirty="0" smtClean="0"/>
              <a:t>(1887-1919)</a:t>
            </a:r>
            <a:endParaRPr lang="ru-RU" dirty="0"/>
          </a:p>
        </p:txBody>
      </p:sp>
      <p:pic>
        <p:nvPicPr>
          <p:cNvPr id="3" name="Рисунок 2" descr="httpwww.library.novouralsk.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2428868"/>
            <a:ext cx="3478211" cy="385765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httpwww.topnews.ru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00042"/>
            <a:ext cx="3357586" cy="256756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86190"/>
            <a:ext cx="439618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7094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Чапаев Василий Иванович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000125"/>
            <a:ext cx="4643438" cy="5857875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- Родился в бедной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крестьянской семье.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- С апреля 1919г.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командовал 25-й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стрелковой дивизией,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которая участвовала в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наступлении войск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Восточного фронта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против войск А.В.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Колчака.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- Погиб 5 сентября 1919г.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(раненый утонул в р.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Урал).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5" name="Содержимое 4" descr="httpall-photo.ru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2066" y="1214422"/>
            <a:ext cx="3530448" cy="5349164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15172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57620" y="0"/>
            <a:ext cx="4943452" cy="185736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Блюхер Василий Константинович</a:t>
            </a:r>
            <a:br>
              <a:rPr lang="ru-RU" dirty="0" smtClean="0"/>
            </a:br>
            <a:r>
              <a:rPr lang="ru-RU" dirty="0" smtClean="0"/>
              <a:t>(1890-1938) </a:t>
            </a:r>
            <a:endParaRPr lang="ru-RU" dirty="0"/>
          </a:p>
        </p:txBody>
      </p:sp>
      <p:pic>
        <p:nvPicPr>
          <p:cNvPr id="5" name="Рисунок 4" descr="httptmn.fio.ruwor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2143116"/>
            <a:ext cx="3000396" cy="418659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000372"/>
            <a:ext cx="414917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571480"/>
            <a:ext cx="342691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7468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Блюхер Василий Константинович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2875" y="857250"/>
            <a:ext cx="4714875" cy="6000750"/>
          </a:xfrm>
        </p:spPr>
        <p:txBody>
          <a:bodyPr>
            <a:normAutofit fontScale="9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 smtClean="0"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- Родился в крестьянской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семье.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- Член РСДРП с 1916г.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- 28 сентября 1918г.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первым награжден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орденом Красного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Знамени.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- В боях против войск А.В.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Колчака командовал 30-й 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51-й стрелковыми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дивизиями Восточного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фронта.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- Участвовал в штурме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Перекопа (разгром П.Н.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Врангеля).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endParaRPr lang="ru-RU" dirty="0"/>
          </a:p>
        </p:txBody>
      </p:sp>
      <p:pic>
        <p:nvPicPr>
          <p:cNvPr id="6" name="Содержимое 5" descr="httptmn.fio.ruwork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1071546"/>
            <a:ext cx="3647849" cy="5090022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15265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142852"/>
            <a:ext cx="4829180" cy="192882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Котовский</a:t>
            </a:r>
            <a:br>
              <a:rPr lang="ru-RU" dirty="0" smtClean="0"/>
            </a:br>
            <a:r>
              <a:rPr lang="ru-RU" dirty="0" smtClean="0"/>
              <a:t>Григорий Иванович</a:t>
            </a:r>
            <a:br>
              <a:rPr lang="ru-RU" dirty="0" smtClean="0"/>
            </a:br>
            <a:r>
              <a:rPr lang="ru-RU" dirty="0" smtClean="0"/>
              <a:t>(1881-1925)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httpfama.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578" y="2071678"/>
            <a:ext cx="3086321" cy="441344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876"/>
            <a:ext cx="411746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428604"/>
            <a:ext cx="332269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7234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11429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Котовский Григорий Иванович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313" y="1000125"/>
            <a:ext cx="4786312" cy="5643563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latin typeface="+mj-lt"/>
              </a:rPr>
              <a:t>- Родился в семье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latin typeface="+mj-lt"/>
              </a:rPr>
              <a:t>механика.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800" b="1" dirty="0" smtClean="0"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latin typeface="+mj-lt"/>
              </a:rPr>
              <a:t>- Член РКП (б) с 1920г.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latin typeface="+mj-lt"/>
              </a:rPr>
              <a:t>- С июля 1919г.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latin typeface="+mj-lt"/>
              </a:rPr>
              <a:t>командир бригады 45-й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latin typeface="+mj-lt"/>
              </a:rPr>
              <a:t>стрелковой дивизии.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800" b="1" dirty="0" smtClean="0"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latin typeface="+mj-lt"/>
              </a:rPr>
              <a:t>- В ноябре 1919г.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latin typeface="+mj-lt"/>
              </a:rPr>
              <a:t>участвовал в обороне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latin typeface="+mj-lt"/>
              </a:rPr>
              <a:t>Петрограда от войск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latin typeface="+mj-lt"/>
              </a:rPr>
              <a:t>генерала Н.Н. Юденича.</a:t>
            </a:r>
            <a:endParaRPr lang="ru-RU" sz="2800" b="1" dirty="0">
              <a:latin typeface="+mj-lt"/>
            </a:endParaRPr>
          </a:p>
        </p:txBody>
      </p:sp>
      <p:pic>
        <p:nvPicPr>
          <p:cNvPr id="6" name="Содержимое 5" descr="httpmega.km.ru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4" y="1857363"/>
            <a:ext cx="3504804" cy="3900509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15156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29124" y="274638"/>
            <a:ext cx="4500594" cy="13684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Якир Иона </a:t>
            </a:r>
            <a:r>
              <a:rPr lang="ru-RU" dirty="0" err="1" smtClean="0"/>
              <a:t>Иммануилович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(1896-1937)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357430"/>
            <a:ext cx="2900373" cy="394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500042"/>
            <a:ext cx="405302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825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Якир Иона </a:t>
            </a:r>
            <a:r>
              <a:rPr lang="ru-RU" dirty="0" err="1" smtClean="0"/>
              <a:t>Иммануилович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2875" y="928688"/>
            <a:ext cx="5072063" cy="5715000"/>
          </a:xfrm>
        </p:spPr>
        <p:txBody>
          <a:bodyPr>
            <a:normAutofit fontScale="925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000" b="1" dirty="0" smtClean="0">
                <a:latin typeface="+mj-lt"/>
              </a:rPr>
              <a:t>- Член РСДРП (б) с 1917г.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3000" b="1" dirty="0" smtClean="0"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000" b="1" dirty="0" smtClean="0">
                <a:latin typeface="+mj-lt"/>
              </a:rPr>
              <a:t>- С июля 1919г.начальник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000" b="1" dirty="0" smtClean="0">
                <a:latin typeface="+mj-lt"/>
              </a:rPr>
              <a:t>45-й стрелковой дивизии.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3000" b="1" dirty="0" smtClean="0"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000" b="1" dirty="0" smtClean="0">
                <a:latin typeface="+mj-lt"/>
              </a:rPr>
              <a:t>- В августе – сентябре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000" b="1" dirty="0" smtClean="0">
                <a:latin typeface="+mj-lt"/>
              </a:rPr>
              <a:t>1919г. командовал Южной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000" b="1" dirty="0" smtClean="0">
                <a:latin typeface="+mj-lt"/>
              </a:rPr>
              <a:t>группой войск 12-й армии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000" b="1" dirty="0" smtClean="0">
                <a:latin typeface="+mj-lt"/>
              </a:rPr>
              <a:t>при выходе из окружения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000" b="1" dirty="0" smtClean="0">
                <a:latin typeface="+mj-lt"/>
              </a:rPr>
              <a:t>к Житомиру и Киеву.</a:t>
            </a:r>
            <a:endParaRPr lang="ru-RU" sz="3000" b="1" dirty="0">
              <a:latin typeface="+mj-lt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57818" y="1357298"/>
            <a:ext cx="3517965" cy="4786346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15265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14290"/>
            <a:ext cx="4786314" cy="20002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Егоров Александр Ильич</a:t>
            </a:r>
            <a:br>
              <a:rPr lang="ru-RU" dirty="0" smtClean="0"/>
            </a:br>
            <a:r>
              <a:rPr lang="ru-RU" dirty="0" smtClean="0"/>
              <a:t>(1883-1939)</a:t>
            </a:r>
            <a:endParaRPr lang="ru-RU" dirty="0"/>
          </a:p>
        </p:txBody>
      </p:sp>
      <p:pic>
        <p:nvPicPr>
          <p:cNvPr id="3" name="Рисунок 2" descr="httphrono.rspu.ryazan.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2428868"/>
            <a:ext cx="3429024" cy="412199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500438"/>
            <a:ext cx="406320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500042"/>
            <a:ext cx="3292475" cy="246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6953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Создание РККА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813"/>
            <a:ext cx="8929688" cy="5857875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latin typeface="+mj-lt"/>
              </a:rPr>
              <a:t>15 января 1918г. был принят декрет о создании Рабоче-крестьянской Красной Армии.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b="1" dirty="0" smtClean="0"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latin typeface="+mj-lt"/>
              </a:rPr>
              <a:t>23 февраля 1918г. РККА одержала первые победы под Нарвой и Псковом, остановив немецкое наступление на Петроград.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b="1" dirty="0" smtClean="0"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latin typeface="+mj-lt"/>
              </a:rPr>
              <a:t>Истоки современной армии России берут свое начало с этих побед.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b="1" dirty="0" smtClean="0"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latin typeface="+mj-lt"/>
              </a:rPr>
              <a:t>РККА закалялась в годы Гражданской войны.</a:t>
            </a:r>
            <a:endParaRPr lang="ru-RU" b="1" dirty="0">
              <a:latin typeface="+mj-lt"/>
            </a:endParaRPr>
          </a:p>
        </p:txBody>
      </p:sp>
    </p:spTree>
  </p:cSld>
  <p:clrMapOvr>
    <a:masterClrMapping/>
  </p:clrMapOvr>
  <p:transition spd="slow" advClick="0" advTm="15141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21442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Егоров Александр Ильич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313" y="714375"/>
            <a:ext cx="4500562" cy="6143625"/>
          </a:xfrm>
        </p:spPr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latin typeface="+mj-lt"/>
              </a:rPr>
              <a:t>- Родился в семье мещанина.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800" b="1" dirty="0" smtClean="0"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latin typeface="+mj-lt"/>
              </a:rPr>
              <a:t>- Член РСДРП с 1918г.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800" b="1" dirty="0" smtClean="0"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latin typeface="+mj-lt"/>
              </a:rPr>
              <a:t>- С октября 1919г.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latin typeface="+mj-lt"/>
              </a:rPr>
              <a:t>командующий войсками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latin typeface="+mj-lt"/>
              </a:rPr>
              <a:t>Южного фронта против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latin typeface="+mj-lt"/>
              </a:rPr>
              <a:t>войск А.И. Деникина.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800" b="1" dirty="0" smtClean="0"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latin typeface="+mj-lt"/>
              </a:rPr>
              <a:t>- В войне с Польшей в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latin typeface="+mj-lt"/>
              </a:rPr>
              <a:t>1920г. командующий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latin typeface="+mj-lt"/>
              </a:rPr>
              <a:t>войсками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latin typeface="+mj-lt"/>
              </a:rPr>
              <a:t>Юго-Западного фронта.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4" y="928670"/>
            <a:ext cx="3935655" cy="5212788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15219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274638"/>
            <a:ext cx="4929222" cy="108266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Тухачевский</a:t>
            </a:r>
            <a:br>
              <a:rPr lang="ru-RU" dirty="0" smtClean="0"/>
            </a:br>
            <a:r>
              <a:rPr lang="ru-RU" dirty="0" smtClean="0"/>
              <a:t>Михаил Николаевич</a:t>
            </a:r>
            <a:br>
              <a:rPr lang="ru-RU" dirty="0" smtClean="0"/>
            </a:br>
            <a:r>
              <a:rPr lang="ru-RU" dirty="0" smtClean="0"/>
              <a:t>(1893-1937)</a:t>
            </a:r>
            <a:endParaRPr lang="ru-RU" dirty="0"/>
          </a:p>
        </p:txBody>
      </p:sp>
      <p:pic>
        <p:nvPicPr>
          <p:cNvPr id="3" name="Рисунок 2" descr="httpwww.tonnel.ru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928802"/>
            <a:ext cx="3214710" cy="461846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357166"/>
            <a:ext cx="32075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714751"/>
            <a:ext cx="3429024" cy="284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7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-142900"/>
            <a:ext cx="8786874" cy="85725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Тухачевский Михаил Николаевич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642938"/>
            <a:ext cx="5500688" cy="6215062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latin typeface="+mj-lt"/>
              </a:rPr>
              <a:t>- Родился в дворянской семье.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b="1" dirty="0" smtClean="0"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latin typeface="+mj-lt"/>
              </a:rPr>
              <a:t>- Член РСДРП (б) с 1918г.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b="1" dirty="0" smtClean="0"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latin typeface="+mj-lt"/>
              </a:rPr>
              <a:t>- В июне 1918г. – январе 1919г.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latin typeface="+mj-lt"/>
              </a:rPr>
              <a:t>командовал 1-й армией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latin typeface="+mj-lt"/>
              </a:rPr>
              <a:t>Восточного фронта.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b="1" dirty="0" smtClean="0"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latin typeface="+mj-lt"/>
              </a:rPr>
              <a:t>- В январе – марте 1919г.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latin typeface="+mj-lt"/>
              </a:rPr>
              <a:t>командовал 8-й армией Южного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latin typeface="+mj-lt"/>
              </a:rPr>
              <a:t>фронта (против А.И. Деникина).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b="1" dirty="0" smtClean="0"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latin typeface="+mj-lt"/>
              </a:rPr>
              <a:t>- Командовал войсками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latin typeface="+mj-lt"/>
              </a:rPr>
              <a:t>Западного фронта в </a:t>
            </a:r>
            <a:r>
              <a:rPr lang="ru-RU" sz="2400" b="1" dirty="0" err="1" smtClean="0">
                <a:latin typeface="+mj-lt"/>
              </a:rPr>
              <a:t>советско</a:t>
            </a:r>
            <a:endParaRPr lang="ru-RU" sz="2400" b="1" dirty="0" smtClean="0"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latin typeface="+mj-lt"/>
              </a:rPr>
              <a:t>польской войне 1920г.</a:t>
            </a:r>
            <a:endParaRPr lang="ru-RU" sz="2400" b="1" dirty="0">
              <a:latin typeface="+mj-lt"/>
            </a:endParaRPr>
          </a:p>
        </p:txBody>
      </p:sp>
      <p:pic>
        <p:nvPicPr>
          <p:cNvPr id="6" name="Содержимое 5" descr="C:\Program Files\Образовательные комплексы\История, 10-11 кл. Подготовка к ЕГЭ\edu_ege_hist\data\res\resACC0C7BC-2778-4601-AA23-93DFD1707FA9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00694" y="1428736"/>
            <a:ext cx="3429024" cy="4572032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14969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142852"/>
            <a:ext cx="4786314" cy="192882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Уборевич </a:t>
            </a:r>
            <a:r>
              <a:rPr lang="ru-RU" dirty="0" err="1" smtClean="0"/>
              <a:t>Иероним</a:t>
            </a:r>
            <a:r>
              <a:rPr lang="ru-RU" dirty="0" smtClean="0"/>
              <a:t> Петрович</a:t>
            </a:r>
            <a:br>
              <a:rPr lang="ru-RU" dirty="0" smtClean="0"/>
            </a:br>
            <a:r>
              <a:rPr lang="ru-RU" dirty="0" smtClean="0"/>
              <a:t>(1896-1937)</a:t>
            </a:r>
            <a:endParaRPr lang="ru-RU" dirty="0"/>
          </a:p>
        </p:txBody>
      </p:sp>
      <p:pic>
        <p:nvPicPr>
          <p:cNvPr id="3" name="Рисунок 2" descr="httpall-photo.ruportretindex.ru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501" y="2214554"/>
            <a:ext cx="3233712" cy="440560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360680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286124"/>
            <a:ext cx="414295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975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Уборевич </a:t>
            </a:r>
            <a:r>
              <a:rPr lang="ru-RU" dirty="0" err="1" smtClean="0"/>
              <a:t>Иероним</a:t>
            </a:r>
            <a:r>
              <a:rPr lang="ru-RU" dirty="0" smtClean="0"/>
              <a:t> Петрович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000125"/>
            <a:ext cx="5357813" cy="5643563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latin typeface="+mj-lt"/>
              </a:rPr>
              <a:t>- Родился в семье крестьянина.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b="1" dirty="0" smtClean="0"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latin typeface="+mj-lt"/>
              </a:rPr>
              <a:t>- Член РСДРП (б) с 1917г.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b="1" dirty="0" smtClean="0"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latin typeface="+mj-lt"/>
              </a:rPr>
              <a:t>- С октября 1919г. по февраль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latin typeface="+mj-lt"/>
              </a:rPr>
              <a:t>1920г. командовал 14-й армией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latin typeface="+mj-lt"/>
              </a:rPr>
              <a:t>при разгроме войск А.И.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latin typeface="+mj-lt"/>
              </a:rPr>
              <a:t>Деникина.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b="1" dirty="0" smtClean="0"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latin typeface="+mj-lt"/>
              </a:rPr>
              <a:t>- В июле – ноябре 1920г.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latin typeface="+mj-lt"/>
              </a:rPr>
              <a:t>командовал 13-й армией при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latin typeface="+mj-lt"/>
              </a:rPr>
              <a:t>разгроме войск П.Н. Врангеля.</a:t>
            </a:r>
            <a:endParaRPr lang="ru-RU" sz="2400" b="1" dirty="0">
              <a:latin typeface="+mj-lt"/>
            </a:endParaRPr>
          </a:p>
        </p:txBody>
      </p:sp>
      <p:pic>
        <p:nvPicPr>
          <p:cNvPr id="6" name="Содержимое 5" descr="httpall-photo.ruportretindex.ru.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7818" y="1285860"/>
            <a:ext cx="3460743" cy="4714908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14265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000" b="1" dirty="0" smtClean="0">
              <a:latin typeface="+mj-lt"/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000" b="1" dirty="0" smtClean="0">
              <a:latin typeface="+mj-lt"/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dirty="0" smtClean="0">
                <a:latin typeface="+mj-lt"/>
              </a:rPr>
              <a:t>Форма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dirty="0" smtClean="0">
                <a:latin typeface="+mj-lt"/>
              </a:rPr>
              <a:t>одежды 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dirty="0" smtClean="0">
                <a:latin typeface="+mj-lt"/>
              </a:rPr>
              <a:t>Красной 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dirty="0" smtClean="0">
                <a:latin typeface="+mj-lt"/>
              </a:rPr>
              <a:t>Армии</a:t>
            </a:r>
            <a:endParaRPr lang="ru-RU" sz="4000" b="1" dirty="0">
              <a:latin typeface="+mj-lt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14810" y="285728"/>
            <a:ext cx="4500593" cy="6255824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83" y="504245"/>
            <a:ext cx="2528795" cy="207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15172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142908" y="0"/>
            <a:ext cx="9286908" cy="14176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Людские потери в </a:t>
            </a:r>
            <a:br>
              <a:rPr lang="ru-RU" dirty="0" smtClean="0"/>
            </a:br>
            <a:r>
              <a:rPr lang="ru-RU" dirty="0" smtClean="0"/>
              <a:t>Гражданской войне.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1857364"/>
            <a:ext cx="8715436" cy="4803175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10297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Главный итог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Победа красной армии над белыми и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иностранными интервентами.</a:t>
            </a:r>
            <a:endParaRPr lang="ru-RU" b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429000"/>
            <a:ext cx="2528795" cy="207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4875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Викторина. Задание 1.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 smtClean="0">
              <a:latin typeface="+mj-lt"/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По-очереди назовите как можно больше красных героев Гражданской войны.</a:t>
            </a:r>
            <a:endParaRPr lang="ru-RU" b="1" dirty="0">
              <a:latin typeface="+mj-lt"/>
            </a:endParaRPr>
          </a:p>
        </p:txBody>
      </p:sp>
    </p:spTree>
  </p:cSld>
  <p:clrMapOvr>
    <a:masterClrMapping/>
  </p:clrMapOvr>
  <p:transition spd="slow" advClick="0" advTm="7000"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Викторина. Задание 2.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Кто из красных командиров первым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получил Орден Красного Знамени?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 smtClean="0">
              <a:latin typeface="+mj-lt"/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Блюхер В.К.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 smtClean="0">
              <a:latin typeface="+mj-lt"/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>
              <a:latin typeface="+mj-lt"/>
            </a:endParaRPr>
          </a:p>
        </p:txBody>
      </p:sp>
      <p:pic>
        <p:nvPicPr>
          <p:cNvPr id="4" name="Рисунок 3" descr="httptmn.fio.ruwor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3929066"/>
            <a:ext cx="1945495" cy="271464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7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0"/>
            <a:ext cx="4471990" cy="16430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Фрунзе Михаил Васильевич</a:t>
            </a:r>
            <a:br>
              <a:rPr lang="ru-RU" dirty="0" smtClean="0"/>
            </a:br>
            <a:r>
              <a:rPr lang="ru-RU" dirty="0" smtClean="0"/>
              <a:t>(1885-1925)</a:t>
            </a:r>
            <a:endParaRPr lang="ru-RU" dirty="0"/>
          </a:p>
        </p:txBody>
      </p:sp>
      <p:pic>
        <p:nvPicPr>
          <p:cNvPr id="3" name="Рисунок 2" descr="httpflotte.by.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14290"/>
            <a:ext cx="3429024" cy="384853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4" name="Рисунок 3" descr="httpshanson-e.t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071678"/>
            <a:ext cx="2972107" cy="462162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429132"/>
            <a:ext cx="450509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7235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Викторина. Задание 3.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Кто из красных командиров происходил из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дворянской семьи?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 smtClean="0">
              <a:latin typeface="+mj-lt"/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М.Н. Тухачевский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 smtClean="0">
              <a:latin typeface="+mj-lt"/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>
              <a:latin typeface="+mj-lt"/>
            </a:endParaRPr>
          </a:p>
        </p:txBody>
      </p:sp>
      <p:pic>
        <p:nvPicPr>
          <p:cNvPr id="4" name="Рисунок 3" descr="httpwww.tonnel.ru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14744" y="3786190"/>
            <a:ext cx="1928826" cy="277108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7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Викторина. Задание 4.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Кто из красных являлся командиром 1-й конной армии?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 smtClean="0">
              <a:latin typeface="+mj-lt"/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С.М. Буденный</a:t>
            </a:r>
            <a:endParaRPr lang="ru-RU" b="1" dirty="0">
              <a:latin typeface="+mj-lt"/>
            </a:endParaRPr>
          </a:p>
        </p:txBody>
      </p:sp>
      <p:pic>
        <p:nvPicPr>
          <p:cNvPr id="4" name="Рисунок 3" descr="www.rkka.kiev.u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3714752"/>
            <a:ext cx="2071703" cy="274308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7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Викторина. Задание 5.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Назовите фамилии белых генералов, чьи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армии были разгромлены красными.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Задание выполняется на листочках.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 smtClean="0">
              <a:latin typeface="+mj-lt"/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Деникин А.И., Колчак А.В.,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Юденич Н.Н., Врангель П.Н.</a:t>
            </a:r>
            <a:endParaRPr lang="ru-RU" b="1" dirty="0">
              <a:latin typeface="+mj-lt"/>
            </a:endParaRPr>
          </a:p>
        </p:txBody>
      </p:sp>
    </p:spTree>
  </p:cSld>
  <p:clrMapOvr>
    <a:masterClrMapping/>
  </p:clrMapOvr>
  <p:transition spd="slow" advClick="0" advTm="7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Ссылки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928688"/>
            <a:ext cx="8643938" cy="5715000"/>
          </a:xfrm>
        </p:spPr>
        <p:txBody>
          <a:bodyPr>
            <a:normAutofit fontScale="85000" lnSpcReduction="20000"/>
          </a:bodyPr>
          <a:lstStyle/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arenR"/>
              <a:defRPr/>
            </a:pPr>
            <a:r>
              <a:rPr lang="en-US" dirty="0" smtClean="0">
                <a:hlinkClick r:id="rId2"/>
              </a:rPr>
              <a:t>www.dishmodels.ru</a:t>
            </a:r>
            <a:endParaRPr lang="en-US" dirty="0" smtClean="0"/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arenR"/>
              <a:defRPr/>
            </a:pPr>
            <a:r>
              <a:rPr lang="en-US" dirty="0" smtClean="0">
                <a:hlinkClick r:id="rId3"/>
              </a:rPr>
              <a:t>www.nowa.cc</a:t>
            </a:r>
            <a:endParaRPr lang="en-US" dirty="0" smtClean="0"/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arenR"/>
              <a:defRPr/>
            </a:pPr>
            <a:r>
              <a:rPr lang="en-US" dirty="0" smtClean="0">
                <a:hlinkClick r:id="rId4"/>
              </a:rPr>
              <a:t>www.ng.ru</a:t>
            </a:r>
            <a:endParaRPr lang="en-US" dirty="0" smtClean="0"/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arenR"/>
              <a:defRPr/>
            </a:pPr>
            <a:r>
              <a:rPr lang="en-US" dirty="0" smtClean="0"/>
              <a:t>amyat.narod.ru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arenR"/>
              <a:defRPr/>
            </a:pPr>
            <a:r>
              <a:rPr lang="en-US" dirty="0" smtClean="0">
                <a:hlinkClick r:id="rId5"/>
              </a:rPr>
              <a:t>www.autoyap.ru</a:t>
            </a:r>
            <a:endParaRPr lang="en-US" dirty="0" smtClean="0"/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arenR"/>
              <a:defRPr/>
            </a:pPr>
            <a:r>
              <a:rPr lang="en-US" dirty="0" smtClean="0"/>
              <a:t>kaluga-city.by.ru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arenR"/>
              <a:defRPr/>
            </a:pPr>
            <a:r>
              <a:rPr lang="en-US" dirty="0" smtClean="0">
                <a:hlinkClick r:id="rId6"/>
              </a:rPr>
              <a:t>www.izvestia.ru</a:t>
            </a:r>
            <a:endParaRPr lang="en-US" dirty="0" smtClean="0"/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arenR"/>
              <a:defRPr/>
            </a:pPr>
            <a:r>
              <a:rPr lang="en-US" dirty="0" smtClean="0">
                <a:hlinkClick r:id="rId7"/>
              </a:rPr>
              <a:t>www.og.ru</a:t>
            </a:r>
            <a:endParaRPr lang="en-US" dirty="0" smtClean="0"/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arenR"/>
              <a:defRPr/>
            </a:pPr>
            <a:r>
              <a:rPr lang="en-US" dirty="0" smtClean="0"/>
              <a:t>wap27.ru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arenR"/>
              <a:defRPr/>
            </a:pPr>
            <a:r>
              <a:rPr lang="en-US" dirty="0" smtClean="0">
                <a:hlinkClick r:id="rId8"/>
              </a:rPr>
              <a:t>www.museum.ru</a:t>
            </a:r>
            <a:endParaRPr lang="en-US" dirty="0" smtClean="0"/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arenR"/>
              <a:defRPr/>
            </a:pPr>
            <a:r>
              <a:rPr lang="en-US" dirty="0" smtClean="0">
                <a:hlinkClick r:id="rId9"/>
              </a:rPr>
              <a:t>www.samargdo.ru</a:t>
            </a:r>
            <a:endParaRPr lang="en-US" dirty="0" smtClean="0"/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arenR"/>
              <a:defRPr/>
            </a:pPr>
            <a:r>
              <a:rPr lang="en-US" dirty="0" smtClean="0"/>
              <a:t>gun.ucoz.ru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arenR"/>
              <a:defRPr/>
            </a:pPr>
            <a:r>
              <a:rPr lang="en-US" dirty="0" smtClean="0">
                <a:hlinkClick r:id="rId10"/>
              </a:rPr>
              <a:t>www.ua-pravda.com</a:t>
            </a:r>
            <a:endParaRPr lang="en-US" dirty="0" smtClean="0"/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arenR"/>
              <a:defRPr/>
            </a:pPr>
            <a:r>
              <a:rPr lang="en-US" dirty="0" smtClean="0"/>
              <a:t>gazeta.aif.ru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arenR"/>
              <a:defRPr/>
            </a:pPr>
            <a:r>
              <a:rPr lang="en-US" dirty="0" smtClean="0"/>
              <a:t>all-photo.ru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arenR"/>
              <a:defRPr/>
            </a:pPr>
            <a:endParaRPr lang="en-US" dirty="0" smtClean="0"/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arenR"/>
              <a:defRPr/>
            </a:pPr>
            <a:endParaRPr lang="en-US" dirty="0" smtClean="0"/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arenR"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>
              <a:hlinkClick r:id="rId11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>
              <a:hlinkClick r:id="rId11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>
              <a:hlinkClick r:id="rId11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>
              <a:hlinkClick r:id="rId11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>
              <a:hlinkClick r:id="rId11"/>
            </a:endParaRPr>
          </a:p>
        </p:txBody>
      </p:sp>
    </p:spTree>
  </p:cSld>
  <p:clrMapOvr>
    <a:masterClrMapping/>
  </p:clrMapOvr>
  <p:transition spd="slow" advClick="0" advTm="7000">
    <p:strips dir="r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Ссылки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928688"/>
            <a:ext cx="8643938" cy="5715000"/>
          </a:xfrm>
        </p:spPr>
        <p:txBody>
          <a:bodyPr>
            <a:normAutofit fontScale="85000" lnSpcReduction="20000"/>
          </a:bodyPr>
          <a:lstStyle/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hlinkClick r:id="rId2"/>
              </a:rPr>
              <a:t>16) www.library.novouralsk.ru</a:t>
            </a:r>
            <a:endParaRPr lang="en-US" dirty="0" smtClean="0"/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/>
              <a:t>17) </a:t>
            </a:r>
            <a:r>
              <a:rPr lang="en-US" dirty="0" smtClean="0">
                <a:hlinkClick r:id="rId3"/>
              </a:rPr>
              <a:t>www.topnews.ru</a:t>
            </a:r>
            <a:endParaRPr lang="en-US" dirty="0" smtClean="0"/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/>
              <a:t>18) flotte.by.ru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/>
              <a:t>19) hanson-e.tk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/>
              <a:t>20) </a:t>
            </a:r>
            <a:r>
              <a:rPr lang="en-US" dirty="0" smtClean="0">
                <a:hlinkClick r:id="rId4"/>
              </a:rPr>
              <a:t>www.art-teks.ru</a:t>
            </a:r>
            <a:endParaRPr lang="en-US" dirty="0" smtClean="0"/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/>
              <a:t>21) </a:t>
            </a:r>
            <a:r>
              <a:rPr lang="en-US" dirty="0" smtClean="0">
                <a:hlinkClick r:id="rId5"/>
              </a:rPr>
              <a:t>www.tonnel.ru</a:t>
            </a:r>
            <a:endParaRPr lang="en-US" dirty="0" smtClean="0"/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/>
              <a:t>22) fama.ru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/>
              <a:t>23) kino.a42.ru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/>
              <a:t>24) mega.km.ru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/>
              <a:t>25) hrono.rspu.ryazan.ru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/>
              <a:t>26) </a:t>
            </a:r>
            <a:r>
              <a:rPr lang="en-US" dirty="0" smtClean="0">
                <a:hlinkClick r:id="rId6"/>
              </a:rPr>
              <a:t>www.visualrian.ru</a:t>
            </a:r>
            <a:endParaRPr lang="en-US" dirty="0" smtClean="0"/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/>
              <a:t>27) gallery.photocentury.ru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/>
              <a:t>28) </a:t>
            </a:r>
            <a:r>
              <a:rPr lang="en-US" dirty="0" smtClean="0">
                <a:hlinkClick r:id="rId7"/>
              </a:rPr>
              <a:t>www.arsenalnoe.ru</a:t>
            </a:r>
            <a:endParaRPr lang="en-US" dirty="0" smtClean="0"/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/>
              <a:t>29) </a:t>
            </a:r>
            <a:r>
              <a:rPr lang="en-US" dirty="0" smtClean="0">
                <a:hlinkClick r:id="rId8"/>
              </a:rPr>
              <a:t>www.donchak.ru</a:t>
            </a:r>
            <a:endParaRPr lang="en-US" dirty="0" smtClean="0"/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/>
              <a:t>30) </a:t>
            </a:r>
            <a:r>
              <a:rPr lang="en-US" dirty="0" smtClean="0">
                <a:hlinkClick r:id="rId9"/>
              </a:rPr>
              <a:t>www.rkka.kiev.ua</a:t>
            </a:r>
            <a:endParaRPr lang="en-US" dirty="0" smtClean="0"/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en-US" dirty="0" smtClean="0"/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arenR"/>
              <a:defRPr/>
            </a:pPr>
            <a:endParaRPr lang="en-US" dirty="0" smtClean="0"/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arenR"/>
              <a:defRPr/>
            </a:pPr>
            <a:endParaRPr lang="en-US" dirty="0" smtClean="0"/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arenR"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>
              <a:hlinkClick r:id="rId1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>
              <a:hlinkClick r:id="rId1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>
              <a:hlinkClick r:id="rId1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>
              <a:hlinkClick r:id="rId1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>
              <a:hlinkClick r:id="rId10"/>
            </a:endParaRPr>
          </a:p>
        </p:txBody>
      </p:sp>
    </p:spTree>
  </p:cSld>
  <p:clrMapOvr>
    <a:masterClrMapping/>
  </p:clrMapOvr>
  <p:transition spd="slow" advClick="0" advTm="7000">
    <p:strips dir="r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Ссылки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928688"/>
            <a:ext cx="8643938" cy="5715000"/>
          </a:xfrm>
        </p:spPr>
        <p:txBody>
          <a:bodyPr>
            <a:normAutofit/>
          </a:bodyPr>
          <a:lstStyle/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/>
              <a:t>31) gorod.dp.ua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/>
              <a:t>32) talusha1.narod.ru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/>
              <a:t>33) </a:t>
            </a:r>
            <a:r>
              <a:rPr lang="en-US" dirty="0" smtClean="0">
                <a:hlinkClick r:id="rId2"/>
              </a:rPr>
              <a:t>www.ido.rudn.ru</a:t>
            </a:r>
            <a:endParaRPr lang="en-US" dirty="0" smtClean="0"/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/>
              <a:t>34) tmn.fio.ru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en-US" dirty="0" smtClean="0"/>
          </a:p>
          <a:p>
            <a:pPr marL="651510" indent="-51435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dirty="0" smtClean="0"/>
              <a:t>При  подготовке презентации использованы</a:t>
            </a:r>
          </a:p>
          <a:p>
            <a:pPr marL="651510" indent="-51435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dirty="0" smtClean="0"/>
              <a:t>материалы из Электронного варианта БСЭ</a:t>
            </a:r>
            <a:endParaRPr lang="en-US" dirty="0" smtClean="0"/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arenR"/>
              <a:defRPr/>
            </a:pPr>
            <a:endParaRPr lang="en-US" dirty="0" smtClean="0"/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arenR"/>
              <a:defRPr/>
            </a:pPr>
            <a:endParaRPr lang="en-US" dirty="0" smtClean="0"/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arenR"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>
              <a:hlinkClick r:id="rId3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>
              <a:hlinkClick r:id="rId3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>
              <a:hlinkClick r:id="rId3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>
              <a:hlinkClick r:id="rId3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>
              <a:hlinkClick r:id="rId3"/>
            </a:endParaRPr>
          </a:p>
        </p:txBody>
      </p:sp>
    </p:spTree>
  </p:cSld>
  <p:clrMapOvr>
    <a:masterClrMapping/>
  </p:clrMapOvr>
  <p:transition spd="slow" advClick="0" advTm="7000">
    <p:strips dir="r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Презентацию подготовили</a:t>
            </a:r>
            <a:endParaRPr lang="ru-RU" dirty="0"/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25"/>
          </a:xfrm>
        </p:spPr>
        <p:txBody>
          <a:bodyPr/>
          <a:lstStyle/>
          <a:p>
            <a:pPr marL="650875" indent="-514350">
              <a:buFont typeface="Wingdings 2" pitchFamily="18" charset="2"/>
              <a:buAutoNum type="arabicParenR"/>
            </a:pPr>
            <a:r>
              <a:rPr lang="ru-RU" smtClean="0"/>
              <a:t>Учитель истории </a:t>
            </a:r>
            <a:r>
              <a:rPr lang="en-US" smtClean="0"/>
              <a:t>I </a:t>
            </a:r>
            <a:r>
              <a:rPr lang="ru-RU" smtClean="0"/>
              <a:t>категории, обществознания,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mtClean="0"/>
              <a:t>английского и финского языков Клементьев А.В.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mtClean="0"/>
              <a:t>2) Учитель математики </a:t>
            </a:r>
            <a:r>
              <a:rPr lang="en-US" smtClean="0"/>
              <a:t>I </a:t>
            </a:r>
            <a:r>
              <a:rPr lang="ru-RU" smtClean="0"/>
              <a:t>категории и информатики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mtClean="0"/>
              <a:t>Рябова И.Н.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mtClean="0"/>
              <a:t>3) Учащаяся 10 класса Воробьева К.А.</a:t>
            </a:r>
          </a:p>
          <a:p>
            <a:pPr marL="650875" indent="-514350" algn="ctr">
              <a:buFont typeface="Wingdings 2" pitchFamily="18" charset="2"/>
              <a:buNone/>
            </a:pPr>
            <a:r>
              <a:rPr lang="ru-RU" smtClean="0"/>
              <a:t>МОУ «Пушнинская СОШ»</a:t>
            </a:r>
          </a:p>
          <a:p>
            <a:pPr marL="650875" indent="-514350" algn="ctr">
              <a:buFont typeface="Wingdings 2" pitchFamily="18" charset="2"/>
              <a:buNone/>
            </a:pPr>
            <a:r>
              <a:rPr lang="ru-RU" smtClean="0"/>
              <a:t>Республика Карелия, </a:t>
            </a:r>
          </a:p>
          <a:p>
            <a:pPr marL="650875" indent="-514350" algn="ctr">
              <a:buFont typeface="Wingdings 2" pitchFamily="18" charset="2"/>
              <a:buNone/>
            </a:pPr>
            <a:r>
              <a:rPr lang="ru-RU" smtClean="0"/>
              <a:t>Беломорский район, </a:t>
            </a:r>
          </a:p>
          <a:p>
            <a:pPr marL="650875" indent="-514350" algn="ctr">
              <a:buFont typeface="Wingdings 2" pitchFamily="18" charset="2"/>
              <a:buNone/>
            </a:pPr>
            <a:r>
              <a:rPr lang="ru-RU" smtClean="0"/>
              <a:t>п. Пушной</a:t>
            </a:r>
          </a:p>
          <a:p>
            <a:pPr marL="650875" indent="-514350" algn="ctr">
              <a:buFont typeface="Wingdings 2" pitchFamily="18" charset="2"/>
              <a:buNone/>
            </a:pPr>
            <a:r>
              <a:rPr lang="ru-RU" smtClean="0"/>
              <a:t>2008</a:t>
            </a:r>
          </a:p>
        </p:txBody>
      </p:sp>
    </p:spTree>
  </p:cSld>
  <p:clrMapOvr>
    <a:masterClrMapping/>
  </p:clrMapOvr>
  <p:transition spd="slow" advClick="0" advTm="7000"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Фрунзе Михаил Васильевич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857250"/>
            <a:ext cx="4929188" cy="600075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latin typeface="+mj-lt"/>
              </a:rPr>
              <a:t>-Родился в семье военного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latin typeface="+mj-lt"/>
              </a:rPr>
              <a:t>фельдшера.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latin typeface="+mj-lt"/>
              </a:rPr>
              <a:t>-В 1904г. вступил в РСДРП.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latin typeface="+mj-lt"/>
              </a:rPr>
              <a:t>-В 1919г. командовал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latin typeface="+mj-lt"/>
              </a:rPr>
              <a:t>Восточным фронтом, где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latin typeface="+mj-lt"/>
              </a:rPr>
              <a:t>участвовал в разгроме войск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latin typeface="+mj-lt"/>
              </a:rPr>
              <a:t>адмирала Колчака.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latin typeface="+mj-lt"/>
              </a:rPr>
              <a:t>-В ноябре 1920г. в качестве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latin typeface="+mj-lt"/>
              </a:rPr>
              <a:t>командующего Южным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latin typeface="+mj-lt"/>
              </a:rPr>
              <a:t>фронтом руководил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latin typeface="+mj-lt"/>
              </a:rPr>
              <a:t>разгромом войск генерала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latin typeface="+mj-lt"/>
              </a:rPr>
              <a:t>П.Н. Врангеля в Крыму</a:t>
            </a:r>
            <a:endParaRPr lang="ru-RU" sz="2400" b="1" dirty="0">
              <a:latin typeface="+mj-lt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928688"/>
            <a:ext cx="4352925" cy="5715000"/>
          </a:xfrm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М.В. Фрунзе и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К.Е. Ворошилов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2000240"/>
            <a:ext cx="321471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15282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14810" y="274638"/>
            <a:ext cx="4714908" cy="158272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Каменев Сергей Сергеевич</a:t>
            </a:r>
            <a:br>
              <a:rPr lang="ru-RU" dirty="0" smtClean="0"/>
            </a:br>
            <a:r>
              <a:rPr lang="ru-RU" dirty="0" smtClean="0"/>
              <a:t>(1881-1936)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285992"/>
            <a:ext cx="3000396" cy="411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85728"/>
            <a:ext cx="396754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4000504"/>
            <a:ext cx="393802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7094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Каменев Сергей Сергеевич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57250"/>
            <a:ext cx="5072063" cy="6000750"/>
          </a:xfrm>
        </p:spPr>
        <p:txBody>
          <a:bodyPr>
            <a:normAutofit fontScale="9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b="1" dirty="0" smtClean="0"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- Родился в семье военного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инженера.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 smtClean="0"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- Член ВКП (б) с 1930г.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 smtClean="0"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- С сентября 1918г. по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июль 1919г. командовал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Восточным фронтом в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борьбе с войсками А.В.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Колчака.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 smtClean="0"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- С июля 1919г.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главнокомандующий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вооруженными силами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РСФСР.</a:t>
            </a:r>
            <a:endParaRPr lang="ru-RU" b="1" dirty="0">
              <a:latin typeface="+mj-lt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10643" y="1571613"/>
            <a:ext cx="3533323" cy="4840168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14875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74638"/>
            <a:ext cx="5715040" cy="172560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Буденный Семен Михайлович </a:t>
            </a:r>
            <a:br>
              <a:rPr lang="ru-RU" dirty="0" smtClean="0"/>
            </a:br>
            <a:r>
              <a:rPr lang="ru-RU" dirty="0" smtClean="0"/>
              <a:t>(1883-1973)</a:t>
            </a:r>
            <a:endParaRPr lang="ru-RU" dirty="0"/>
          </a:p>
        </p:txBody>
      </p:sp>
      <p:pic>
        <p:nvPicPr>
          <p:cNvPr id="3" name="Рисунок 2" descr="www.rkka.kiev.u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7" y="285728"/>
            <a:ext cx="2535799" cy="335758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httpwww.donchak.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2285992"/>
            <a:ext cx="4286250" cy="370522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43[2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3929066"/>
            <a:ext cx="1928826" cy="275546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13516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Буденный Семен Михайлович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000125"/>
            <a:ext cx="5072063" cy="5572125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- Родился в бедной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крестьянской семье.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- Член РКП (б) с 1919г.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- В ноябре 1919г. возглавил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1-ю конную армию, которая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участвовала в разгроме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войск белых генералов А.И.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Деникина и П.Н. Врангеля,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войск польских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интервентов во главе с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+mj-lt"/>
              </a:rPr>
              <a:t>Ю. Пилсудским</a:t>
            </a:r>
            <a:endParaRPr lang="ru-RU" b="1" dirty="0">
              <a:latin typeface="+mj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643563" y="1600200"/>
            <a:ext cx="3043237" cy="4525963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000108"/>
            <a:ext cx="47625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www.rkka.kiev.u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3000372"/>
            <a:ext cx="2535799" cy="335758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14985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142852"/>
            <a:ext cx="5186370" cy="192882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Ворошилов </a:t>
            </a:r>
            <a:r>
              <a:rPr lang="ru-RU" dirty="0" err="1" smtClean="0"/>
              <a:t>Климент</a:t>
            </a:r>
            <a:r>
              <a:rPr lang="ru-RU" dirty="0" smtClean="0"/>
              <a:t> Ефремович</a:t>
            </a:r>
            <a:br>
              <a:rPr lang="ru-RU" dirty="0" smtClean="0"/>
            </a:br>
            <a:r>
              <a:rPr lang="ru-RU" dirty="0" smtClean="0"/>
              <a:t>(1881-1969)</a:t>
            </a:r>
            <a:endParaRPr lang="ru-RU" dirty="0"/>
          </a:p>
        </p:txBody>
      </p:sp>
      <p:pic>
        <p:nvPicPr>
          <p:cNvPr id="4" name="Рисунок 3" descr="httpgallery.photocentury.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2285992"/>
            <a:ext cx="3143272" cy="419564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409125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5672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361</TotalTime>
  <Words>879</Words>
  <Application>Microsoft Office PowerPoint</Application>
  <PresentationFormat>Экран (4:3)</PresentationFormat>
  <Paragraphs>284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Arial</vt:lpstr>
      <vt:lpstr>Times New Roman</vt:lpstr>
      <vt:lpstr>Wingdings 2</vt:lpstr>
      <vt:lpstr>Wingdings</vt:lpstr>
      <vt:lpstr>Wingdings 3</vt:lpstr>
      <vt:lpstr>Calibri</vt:lpstr>
      <vt:lpstr>Book Antiqua</vt:lpstr>
      <vt:lpstr>Апекс</vt:lpstr>
      <vt:lpstr>Красные герои Гражданской войны (1917-1922)</vt:lpstr>
      <vt:lpstr>Создание РККА</vt:lpstr>
      <vt:lpstr>Фрунзе Михаил Васильевич (1885-1925)</vt:lpstr>
      <vt:lpstr>Фрунзе Михаил Васильевич</vt:lpstr>
      <vt:lpstr>Каменев Сергей Сергеевич (1881-1936)</vt:lpstr>
      <vt:lpstr>Каменев Сергей Сергеевич</vt:lpstr>
      <vt:lpstr>Буденный Семен Михайлович  (1883-1973)</vt:lpstr>
      <vt:lpstr>Буденный Семен Михайлович</vt:lpstr>
      <vt:lpstr>Ворошилов Климент Ефремович (1881-1969)</vt:lpstr>
      <vt:lpstr>Ворошилов Климент Ефремович</vt:lpstr>
      <vt:lpstr>Чапаев Василий Иванович (1887-1919)</vt:lpstr>
      <vt:lpstr>Чапаев Василий Иванович</vt:lpstr>
      <vt:lpstr>Блюхер Василий Константинович (1890-1938) </vt:lpstr>
      <vt:lpstr>Блюхер Василий Константинович</vt:lpstr>
      <vt:lpstr>Котовский Григорий Иванович (1881-1925) </vt:lpstr>
      <vt:lpstr>Котовский Григорий Иванович</vt:lpstr>
      <vt:lpstr>Якир Иона Иммануилович (1896-1937)</vt:lpstr>
      <vt:lpstr>Якир Иона Иммануилович</vt:lpstr>
      <vt:lpstr>Егоров Александр Ильич (1883-1939)</vt:lpstr>
      <vt:lpstr>Егоров Александр Ильич</vt:lpstr>
      <vt:lpstr>Тухачевский Михаил Николаевич (1893-1937)</vt:lpstr>
      <vt:lpstr>Тухачевский Михаил Николаевич</vt:lpstr>
      <vt:lpstr>Уборевич Иероним Петрович (1896-1937)</vt:lpstr>
      <vt:lpstr>Уборевич Иероним Петрович</vt:lpstr>
      <vt:lpstr>Слайд 25</vt:lpstr>
      <vt:lpstr> Людские потери в  Гражданской войне.</vt:lpstr>
      <vt:lpstr>Главный итог войны</vt:lpstr>
      <vt:lpstr>Викторина. Задание 1.</vt:lpstr>
      <vt:lpstr>Викторина. Задание 2.</vt:lpstr>
      <vt:lpstr>Викторина. Задание 3.</vt:lpstr>
      <vt:lpstr>Викторина. Задание 4.</vt:lpstr>
      <vt:lpstr>Викторина. Задание 5.</vt:lpstr>
      <vt:lpstr>Ссылки</vt:lpstr>
      <vt:lpstr>Ссылки</vt:lpstr>
      <vt:lpstr>Ссылки</vt:lpstr>
      <vt:lpstr>Презентацию подготовили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Блюхер </dc:title>
  <dc:creator>B8T7W</dc:creator>
  <cp:lastModifiedBy>СВС</cp:lastModifiedBy>
  <cp:revision>42</cp:revision>
  <dcterms:created xsi:type="dcterms:W3CDTF">2008-02-28T14:20:34Z</dcterms:created>
  <dcterms:modified xsi:type="dcterms:W3CDTF">2008-10-24T16:10:22Z</dcterms:modified>
</cp:coreProperties>
</file>